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81" r:id="rId5"/>
    <p:sldId id="260" r:id="rId6"/>
    <p:sldId id="259" r:id="rId7"/>
    <p:sldId id="291" r:id="rId8"/>
    <p:sldId id="262" r:id="rId9"/>
    <p:sldId id="284" r:id="rId10"/>
    <p:sldId id="285" r:id="rId11"/>
    <p:sldId id="286" r:id="rId12"/>
    <p:sldId id="287" r:id="rId13"/>
    <p:sldId id="282" r:id="rId14"/>
    <p:sldId id="265" r:id="rId15"/>
    <p:sldId id="266" r:id="rId16"/>
    <p:sldId id="283" r:id="rId17"/>
    <p:sldId id="267" r:id="rId18"/>
    <p:sldId id="268" r:id="rId19"/>
    <p:sldId id="292" r:id="rId20"/>
    <p:sldId id="302" r:id="rId21"/>
    <p:sldId id="303" r:id="rId22"/>
    <p:sldId id="304" r:id="rId23"/>
    <p:sldId id="305" r:id="rId24"/>
    <p:sldId id="307" r:id="rId25"/>
    <p:sldId id="269" r:id="rId26"/>
    <p:sldId id="270" r:id="rId27"/>
    <p:sldId id="300" r:id="rId28"/>
    <p:sldId id="271" r:id="rId29"/>
    <p:sldId id="272" r:id="rId30"/>
    <p:sldId id="273" r:id="rId31"/>
    <p:sldId id="293" r:id="rId32"/>
    <p:sldId id="294" r:id="rId33"/>
    <p:sldId id="295" r:id="rId34"/>
    <p:sldId id="296" r:id="rId35"/>
    <p:sldId id="298" r:id="rId36"/>
    <p:sldId id="299" r:id="rId37"/>
    <p:sldId id="297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50" autoAdjust="0"/>
  </p:normalViewPr>
  <p:slideViewPr>
    <p:cSldViewPr>
      <p:cViewPr varScale="1">
        <p:scale>
          <a:sx n="121" d="100"/>
          <a:sy n="121" d="100"/>
        </p:scale>
        <p:origin x="7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D5D256D-D4A6-4824-959F-8A536D28C8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830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76755EC-C1D8-4592-8DE0-4FCA2760479D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32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1388A8-A207-4B92-A954-7A421B4F5BDD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D66C99-AA12-48EC-B01E-6AF10AF5B992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5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742496-0F48-4B5B-94BA-375603B7D699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6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B76F43-1B2B-4991-9821-5E80A74D23B1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3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405398F-3C09-4D54-81B8-D8A66C887F3D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84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7298DD7-2751-4C77-A911-E5EF1895BB99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0372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475B2BF-3478-4071-9D0F-9FD1025BE6F9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8167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1F10AB-3E57-49C5-95C0-7007341F03EB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60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9BC6CE-D949-4906-94C6-6E3F22B1D919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85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FC00D3A-0108-4F5B-8EF8-42F371247C12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7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E09F03-E299-487E-B40F-B3EA80A573C0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12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F4D2527-17AF-4198-AF60-E861C12330D3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3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407FA9-C3D5-4717-B963-CF7E9734D70C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06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9F89AC3-D1A1-4025-9D30-D11B1F75313A}" type="slidenum">
              <a:rPr lang="en-US" altLang="en-US" sz="1200" smtClean="0"/>
              <a:pPr/>
              <a:t>32</a:t>
            </a:fld>
            <a:endParaRPr lang="en-US" altLang="en-US" sz="1200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43427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48AE738-4F2A-4B30-AD3E-D715630BC791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20277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735695C-B948-4703-8B7F-669CF7AA487F}" type="slidenum">
              <a:rPr lang="en-US" altLang="en-US" sz="1200" smtClean="0"/>
              <a:pPr/>
              <a:t>34</a:t>
            </a:fld>
            <a:endParaRPr lang="en-US" altLang="en-US" sz="1200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3921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6A1C400-17D5-4742-92FB-BDD58F07B572}" type="slidenum">
              <a:rPr lang="en-US" altLang="en-US" sz="1200" smtClean="0"/>
              <a:pPr/>
              <a:t>36</a:t>
            </a:fld>
            <a:endParaRPr lang="en-US" altLang="en-US" sz="1200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9314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5BAB21F-F18D-4622-9B9F-FC0A7BB58FA8}" type="slidenum">
              <a:rPr lang="en-US" altLang="en-US" sz="1200" smtClean="0"/>
              <a:pPr/>
              <a:t>37</a:t>
            </a:fld>
            <a:endParaRPr lang="en-US" altLang="en-US" sz="120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9257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4A701-C19F-46D2-8772-AAF0B769A198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C5FB9-F2DA-4BB1-8271-D09812CCA260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1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4446BD3-07F7-4307-BD6E-12BF1F865D23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59688A9-6AC1-4D23-94B6-45E5AC57A934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36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FABB9B-4528-461C-B59A-28D3BFD91F94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4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55C1AA-C510-4E3C-A0DC-4AD9F036115E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96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E47C5C5-AC53-46B3-97D6-6CF99F0C7739}" type="slidenum">
              <a:rPr lang="en-US" altLang="en-US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AB8E1E-75D6-4FC2-A0A1-9F4E57A03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69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ED8D3-A324-474F-9BE9-4A584983FE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81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32BC5-66D8-4194-B0BE-C8FE56ED69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A52A0-B50A-4469-9FC4-FFD7D30EFE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6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4D1C40-69F5-4571-BC5B-C1C0D354DA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67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9B7A-19A5-4666-93C2-7504EC84EE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94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57C3F-B4A1-4898-9EFA-3C30D0055C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64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55B0C-6241-4E2B-989D-2792774EFD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31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8D3FF7-F05A-4236-8E21-79F0186143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76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84F6F5-E7D1-4E96-BD72-32357AD4D6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61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1E49D0-0DAA-4434-B831-7A5E8CA80D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3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81847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B7B6CC5-3D37-440A-9709-35D2F47B89B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icroscopy.org/site/support/bio-formats5.1/supported-format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fiji.sc/Downloads#Fiji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mci.embl.de/documents/ijcourses" TargetMode="External"/><Relationship Id="rId13" Type="http://schemas.openxmlformats.org/officeDocument/2006/relationships/hyperlink" Target="http://fiji.sc/wiki/index.php/Category:Plugins" TargetMode="External"/><Relationship Id="rId3" Type="http://schemas.openxmlformats.org/officeDocument/2006/relationships/hyperlink" Target="http://rsbweb.nih.gov/ij/download.html" TargetMode="External"/><Relationship Id="rId7" Type="http://schemas.openxmlformats.org/officeDocument/2006/relationships/hyperlink" Target="http://imagejdocu.tudor.lu/" TargetMode="External"/><Relationship Id="rId12" Type="http://schemas.openxmlformats.org/officeDocument/2006/relationships/hyperlink" Target="http://rsbweb.nih.gov/ij/plugins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sbweb.nih.gov/ij/docs/user-guide.pdf" TargetMode="External"/><Relationship Id="rId11" Type="http://schemas.openxmlformats.org/officeDocument/2006/relationships/hyperlink" Target="http://rsb.info.nih.gov/ij/developer/macro/functions.html" TargetMode="External"/><Relationship Id="rId5" Type="http://schemas.openxmlformats.org/officeDocument/2006/relationships/hyperlink" Target="http://rsb.info.nih.gov/ij/docs/guide/index.html" TargetMode="External"/><Relationship Id="rId10" Type="http://schemas.openxmlformats.org/officeDocument/2006/relationships/hyperlink" Target="http://rsbweb.nih.gov/ij/macros/" TargetMode="External"/><Relationship Id="rId4" Type="http://schemas.openxmlformats.org/officeDocument/2006/relationships/hyperlink" Target="http://fiji.sc/wiki/index.php/Fiji" TargetMode="External"/><Relationship Id="rId9" Type="http://schemas.openxmlformats.org/officeDocument/2006/relationships/hyperlink" Target="http://cmci.embl.d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3469" y="342899"/>
            <a:ext cx="7957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Introduction to image processing and analysis with ImageJ / Fiji. Part </a:t>
            </a:r>
            <a:r>
              <a:rPr lang="en-GB" sz="4000" dirty="0" smtClean="0">
                <a:solidFill>
                  <a:schemeClr val="bg1"/>
                </a:solidFill>
              </a:rPr>
              <a:t>1</a:t>
            </a:r>
            <a:r>
              <a:rPr lang="en-GB" sz="4000" dirty="0">
                <a:solidFill>
                  <a:schemeClr val="bg1"/>
                </a:solidFill>
              </a:rPr>
              <a:t/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/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altLang="en-US" sz="4000" dirty="0">
                <a:solidFill>
                  <a:schemeClr val="bg1"/>
                </a:solidFill>
              </a:rPr>
              <a:t>Digital </a:t>
            </a:r>
            <a:r>
              <a:rPr lang="en-GB" altLang="en-US" sz="4000" dirty="0" smtClean="0">
                <a:solidFill>
                  <a:schemeClr val="bg1"/>
                </a:solidFill>
              </a:rPr>
              <a:t>Images</a:t>
            </a:r>
          </a:p>
          <a:p>
            <a:pPr algn="ctr"/>
            <a:endParaRPr lang="en-GB" sz="4000" dirty="0">
              <a:solidFill>
                <a:schemeClr val="bg1"/>
              </a:solidFill>
            </a:endParaRP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Dale Moulding</a:t>
            </a: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UCL Institute of Child Health Imaging Facility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913"/>
            <a:ext cx="8496944" cy="1143000"/>
          </a:xfrm>
        </p:spPr>
        <p:txBody>
          <a:bodyPr/>
          <a:lstStyle/>
          <a:p>
            <a:pPr eaLnBrk="1" hangingPunct="1"/>
            <a:r>
              <a:rPr lang="en-GB" altLang="en-US" dirty="0" smtClean="0">
                <a:solidFill>
                  <a:schemeClr val="bg1"/>
                </a:solidFill>
              </a:rPr>
              <a:t>Guide for the Choice of Bit-Depth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484784"/>
            <a:ext cx="777240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en-US" sz="2400" kern="0" dirty="0" smtClean="0">
                <a:solidFill>
                  <a:srgbClr val="FFC000"/>
                </a:solidFill>
              </a:rPr>
              <a:t>12- </a:t>
            </a:r>
            <a:r>
              <a:rPr lang="en-GB" altLang="en-US" sz="2400" kern="0" dirty="0">
                <a:solidFill>
                  <a:srgbClr val="FFC000"/>
                </a:solidFill>
              </a:rPr>
              <a:t>16-bits for scientific quality data, quantitation, post-acquisition deconvolution</a:t>
            </a:r>
          </a:p>
          <a:p>
            <a:r>
              <a:rPr lang="en-GB" altLang="en-US" sz="2400" kern="0" dirty="0" smtClean="0">
                <a:solidFill>
                  <a:srgbClr val="FFC000"/>
                </a:solidFill>
              </a:rPr>
              <a:t>8-bit for publication figures, website, routine acquisitions (shape identification, counting)</a:t>
            </a:r>
          </a:p>
          <a:p>
            <a:endParaRPr lang="en-GB" altLang="en-US" sz="2400" kern="0" dirty="0" smtClean="0">
              <a:solidFill>
                <a:srgbClr val="FFC000"/>
              </a:solidFill>
            </a:endParaRPr>
          </a:p>
          <a:p>
            <a:endParaRPr lang="en-GB" altLang="en-US" sz="2400" kern="0" dirty="0" smtClean="0">
              <a:solidFill>
                <a:srgbClr val="FFC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7544" y="3319007"/>
            <a:ext cx="8136904" cy="2990313"/>
            <a:chOff x="467544" y="3319007"/>
            <a:chExt cx="8136904" cy="2990313"/>
          </a:xfrm>
        </p:grpSpPr>
        <p:grpSp>
          <p:nvGrpSpPr>
            <p:cNvPr id="5" name="Group 4"/>
            <p:cNvGrpSpPr/>
            <p:nvPr/>
          </p:nvGrpSpPr>
          <p:grpSpPr>
            <a:xfrm>
              <a:off x="467544" y="3319007"/>
              <a:ext cx="8136904" cy="2990313"/>
              <a:chOff x="541784" y="989583"/>
              <a:chExt cx="7416800" cy="2990313"/>
            </a:xfrm>
          </p:grpSpPr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541784" y="989583"/>
                <a:ext cx="7416800" cy="1815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alt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Often software </a:t>
                </a: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won’t open files correctly </a:t>
                </a:r>
                <a:r>
                  <a:rPr lang="en-GB" alt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with a bit depth above 8-bits.</a:t>
                </a:r>
              </a:p>
              <a:p>
                <a:pPr lvl="2">
                  <a:spcBef>
                    <a:spcPct val="0"/>
                  </a:spcBef>
                </a:pP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Too bright, black </a:t>
                </a:r>
                <a:r>
                  <a:rPr lang="en-GB" alt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or very dark frame when opening the files = wrong bit </a:t>
                </a: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depth</a:t>
                </a:r>
              </a:p>
              <a:p>
                <a:pPr lvl="2">
                  <a:spcBef>
                    <a:spcPct val="0"/>
                  </a:spcBef>
                </a:pP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Bit </a:t>
                </a:r>
                <a:r>
                  <a:rPr lang="en-GB" alt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depth conversion is </a:t>
                </a: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required</a:t>
                </a:r>
              </a:p>
              <a:p>
                <a:pPr lvl="2">
                  <a:spcBef>
                    <a:spcPct val="0"/>
                  </a:spcBef>
                </a:pP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ImageJ can cope with all bit depths, but a </a:t>
                </a:r>
                <a:r>
                  <a:rPr lang="en-GB" alt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file may open that is too </a:t>
                </a:r>
                <a:r>
                  <a:rPr lang="en-GB" altLang="en-US" sz="1600" dirty="0" smtClean="0">
                    <a:solidFill>
                      <a:schemeClr val="bg1"/>
                    </a:solidFill>
                    <a:cs typeface="Arial" panose="020B0604020202020204" pitchFamily="34" charset="0"/>
                  </a:rPr>
                  <a:t>bright…</a:t>
                </a:r>
                <a:endParaRPr lang="en-GB" altLang="en-US" sz="16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pPr lvl="2">
                  <a:spcBef>
                    <a:spcPct val="0"/>
                  </a:spcBef>
                </a:pPr>
                <a:endParaRPr lang="en-GB" altLang="en-US" sz="16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2744" y="2204282"/>
                <a:ext cx="2400508" cy="177561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413992" y="2204282"/>
                <a:ext cx="29338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 smtClean="0">
                    <a:solidFill>
                      <a:srgbClr val="FFFF00"/>
                    </a:solidFill>
                  </a:rPr>
                  <a:t>Edit / adjust /</a:t>
                </a:r>
              </a:p>
              <a:p>
                <a:r>
                  <a:rPr lang="en-GB" sz="2000" dirty="0" smtClean="0">
                    <a:solidFill>
                      <a:srgbClr val="FFFF00"/>
                    </a:solidFill>
                  </a:rPr>
                  <a:t>Brightness &amp; Contrast…</a:t>
                </a:r>
              </a:p>
              <a:p>
                <a:r>
                  <a:rPr lang="en-GB" sz="2000" dirty="0" smtClean="0">
                    <a:solidFill>
                      <a:srgbClr val="FFFF00"/>
                    </a:solidFill>
                  </a:rPr>
                  <a:t>Set…</a:t>
                </a:r>
                <a:endParaRPr lang="en-GB" sz="20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55576" y="5661248"/>
              <a:ext cx="4392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Exercise 2) Bit depth display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1143000"/>
          </a:xfrm>
        </p:spPr>
        <p:txBody>
          <a:bodyPr/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Bit-depth conversion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23528" y="1981200"/>
            <a:ext cx="8280920" cy="32480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dirty="0" smtClean="0">
                <a:solidFill>
                  <a:srgbClr val="FFC000"/>
                </a:solidFill>
              </a:rPr>
              <a:t>Change the bit-depth of an image</a:t>
            </a:r>
          </a:p>
          <a:p>
            <a:pPr marL="0" indent="0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</a:t>
            </a:r>
          </a:p>
          <a:p>
            <a:pPr marL="0" indent="0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Reduce the file size as an 8-bit image is half the size of 16-bit image</a:t>
            </a:r>
          </a:p>
          <a:p>
            <a:pPr marL="0" indent="0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</a:t>
            </a:r>
          </a:p>
          <a:p>
            <a:pPr marL="0" indent="0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Some algorithms and ImageJ functions only run with 8-bit images</a:t>
            </a:r>
          </a:p>
          <a:p>
            <a:pPr marL="0" indent="0"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</a:rPr>
              <a:t>	</a:t>
            </a:r>
            <a:r>
              <a:rPr lang="en-GB" altLang="en-US" sz="1800" dirty="0" smtClean="0">
                <a:solidFill>
                  <a:srgbClr val="FFC000"/>
                </a:solidFill>
              </a:rPr>
              <a:t>others need 32 bit float (for complex maths)</a:t>
            </a:r>
            <a:endParaRPr lang="en-GB" altLang="en-US" sz="1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2195513" y="188913"/>
            <a:ext cx="4156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4000">
                <a:solidFill>
                  <a:schemeClr val="bg1"/>
                </a:solidFill>
                <a:cs typeface="Arial" panose="020B0604020202020204" pitchFamily="34" charset="0"/>
              </a:rPr>
              <a:t>16 </a:t>
            </a:r>
            <a:r>
              <a:rPr lang="en-GB" altLang="en-US" sz="2800">
                <a:solidFill>
                  <a:schemeClr val="bg1"/>
                </a:solidFill>
                <a:cs typeface="Arial" panose="020B0604020202020204" pitchFamily="34" charset="0"/>
              </a:rPr>
              <a:t>(or 12)</a:t>
            </a:r>
            <a:r>
              <a:rPr lang="en-GB" altLang="en-US" sz="4000">
                <a:solidFill>
                  <a:schemeClr val="bg1"/>
                </a:solidFill>
                <a:cs typeface="Arial" panose="020B0604020202020204" pitchFamily="34" charset="0"/>
              </a:rPr>
              <a:t> bit v 8 bit</a:t>
            </a:r>
          </a:p>
        </p:txBody>
      </p:sp>
      <p:pic>
        <p:nvPicPr>
          <p:cNvPr id="1433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7425"/>
            <a:ext cx="406876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981075"/>
            <a:ext cx="40703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2476500"/>
            <a:ext cx="2459038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476500"/>
            <a:ext cx="2459038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40655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068763"/>
            <a:ext cx="406558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7234" y="895242"/>
            <a:ext cx="687835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Exercise 3) </a:t>
            </a:r>
            <a:r>
              <a:rPr lang="en-GB" dirty="0" smtClean="0">
                <a:solidFill>
                  <a:srgbClr val="FF0000"/>
                </a:solidFill>
              </a:rPr>
              <a:t>Changing channels, LUTs &amp; </a:t>
            </a:r>
            <a:r>
              <a:rPr lang="en-GB" dirty="0" smtClean="0">
                <a:solidFill>
                  <a:srgbClr val="FF0000"/>
                </a:solidFill>
              </a:rPr>
              <a:t>bit depth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97213" y="71438"/>
            <a:ext cx="2949575" cy="765175"/>
          </a:xfrm>
        </p:spPr>
        <p:txBody>
          <a:bodyPr/>
          <a:lstStyle/>
          <a:p>
            <a:pPr eaLnBrk="1" hangingPunct="1"/>
            <a:r>
              <a:rPr lang="en-GB" altLang="en-US" b="1" smtClean="0">
                <a:solidFill>
                  <a:schemeClr val="bg1"/>
                </a:solidFill>
              </a:rPr>
              <a:t>Colour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250825" y="1412875"/>
            <a:ext cx="856932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2000" dirty="0">
                <a:solidFill>
                  <a:srgbClr val="FFC000"/>
                </a:solidFill>
                <a:cs typeface="Arial" panose="020B0604020202020204" pitchFamily="34" charset="0"/>
              </a:rPr>
              <a:t>Monochrome CCD cameras and confocal photomultipliers (PMT) do not “see” colour.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GB" altLang="en-US" sz="20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2000" dirty="0">
                <a:solidFill>
                  <a:srgbClr val="FFC000"/>
                </a:solidFill>
                <a:cs typeface="Arial" panose="020B0604020202020204" pitchFamily="34" charset="0"/>
              </a:rPr>
              <a:t>CCD sensor and PMT detect photons independently of their wavelengths (within their detection range).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GB" altLang="en-US" sz="20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2000" dirty="0" smtClean="0">
                <a:solidFill>
                  <a:srgbClr val="FFC000"/>
                </a:solidFill>
                <a:cs typeface="Arial" panose="020B0604020202020204" pitchFamily="34" charset="0"/>
              </a:rPr>
              <a:t>The </a:t>
            </a:r>
            <a:r>
              <a:rPr lang="en-GB" altLang="en-US" sz="2000" dirty="0">
                <a:solidFill>
                  <a:srgbClr val="FFC000"/>
                </a:solidFill>
                <a:cs typeface="Arial" panose="020B0604020202020204" pitchFamily="34" charset="0"/>
              </a:rPr>
              <a:t>wavelengths detected depend on the filter set installed inside the microscope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GB" altLang="en-US" sz="20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2000" dirty="0">
                <a:solidFill>
                  <a:srgbClr val="FFC000"/>
                </a:solidFill>
                <a:cs typeface="Arial" panose="020B0604020202020204" pitchFamily="34" charset="0"/>
              </a:rPr>
              <a:t>Colour is then applied via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558800"/>
            <a:ext cx="3833813" cy="21891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558800"/>
            <a:ext cx="3733800" cy="21256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605088"/>
            <a:ext cx="3886200" cy="22193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648200"/>
            <a:ext cx="3763963" cy="21558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648200"/>
            <a:ext cx="3857625" cy="21875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32038" y="490538"/>
            <a:ext cx="277812" cy="284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0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619500" y="1854200"/>
            <a:ext cx="447675" cy="284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255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3522663" y="1957388"/>
            <a:ext cx="96837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2463800" y="773113"/>
            <a:ext cx="0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762125" y="0"/>
            <a:ext cx="5621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Look-up table (LUT)</a:t>
            </a:r>
          </a:p>
        </p:txBody>
      </p:sp>
      <p:sp>
        <p:nvSpPr>
          <p:cNvPr id="16396" name="TextBox 1"/>
          <p:cNvSpPr txBox="1">
            <a:spLocks noChangeArrowheads="1"/>
          </p:cNvSpPr>
          <p:nvPr/>
        </p:nvSpPr>
        <p:spPr bwMode="auto">
          <a:xfrm>
            <a:off x="468313" y="3205163"/>
            <a:ext cx="1404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C000"/>
                </a:solidFill>
                <a:cs typeface="Arial" panose="020B0604020202020204" pitchFamily="34" charset="0"/>
              </a:rPr>
              <a:t>Image 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C000"/>
                </a:solidFill>
                <a:cs typeface="Arial" panose="020B0604020202020204" pitchFamily="34" charset="0"/>
              </a:rPr>
              <a:t>Color 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C000"/>
                </a:solidFill>
                <a:cs typeface="Arial" panose="020B0604020202020204" pitchFamily="34" charset="0"/>
              </a:rPr>
              <a:t>LUT Editor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7_8b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728663"/>
            <a:ext cx="2024063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942975" y="204788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RGB</a:t>
            </a:r>
          </a:p>
        </p:txBody>
      </p:sp>
      <p:pic>
        <p:nvPicPr>
          <p:cNvPr id="17412" name="Picture 4" descr="gre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730250"/>
            <a:ext cx="2024063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348288" y="204788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Green</a:t>
            </a:r>
          </a:p>
        </p:txBody>
      </p:sp>
      <p:pic>
        <p:nvPicPr>
          <p:cNvPr id="17414" name="Picture 6" descr="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730250"/>
            <a:ext cx="2024063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214688" y="204788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Red</a:t>
            </a:r>
          </a:p>
        </p:txBody>
      </p:sp>
      <p:pic>
        <p:nvPicPr>
          <p:cNvPr id="17416" name="Picture 8" descr="bl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728663"/>
            <a:ext cx="20240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7704138" y="204788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Blue</a:t>
            </a:r>
          </a:p>
        </p:txBody>
      </p:sp>
      <p:grpSp>
        <p:nvGrpSpPr>
          <p:cNvPr id="22538" name="Group 10"/>
          <p:cNvGrpSpPr>
            <a:grpSpLocks/>
          </p:cNvGrpSpPr>
          <p:nvPr/>
        </p:nvGrpSpPr>
        <p:grpSpPr bwMode="auto">
          <a:xfrm>
            <a:off x="187325" y="2955925"/>
            <a:ext cx="8899525" cy="2090738"/>
            <a:chOff x="118" y="1862"/>
            <a:chExt cx="5606" cy="1317"/>
          </a:xfrm>
        </p:grpSpPr>
        <p:pic>
          <p:nvPicPr>
            <p:cNvPr id="17424" name="Picture 11" descr="Image7_green_sat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" y="1862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12" descr="Image7_red_sa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" y="1862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13" descr="image7_blue_sa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" y="1862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7" name="Picture 14" descr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" y="1865"/>
              <a:ext cx="1336" cy="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25463" y="5521325"/>
            <a:ext cx="809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Color is provided by the look-up table, color is always false</a:t>
            </a:r>
          </a:p>
        </p:txBody>
      </p:sp>
      <p:grpSp>
        <p:nvGrpSpPr>
          <p:cNvPr id="22544" name="Group 16"/>
          <p:cNvGrpSpPr>
            <a:grpSpLocks/>
          </p:cNvGrpSpPr>
          <p:nvPr/>
        </p:nvGrpSpPr>
        <p:grpSpPr bwMode="auto">
          <a:xfrm>
            <a:off x="2505075" y="703263"/>
            <a:ext cx="6610350" cy="2074862"/>
            <a:chOff x="1578" y="443"/>
            <a:chExt cx="4164" cy="1307"/>
          </a:xfrm>
        </p:grpSpPr>
        <p:pic>
          <p:nvPicPr>
            <p:cNvPr id="17421" name="Picture 17" descr="Image7_8bit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" y="443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2" name="Picture 18" descr="Image7_8bit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444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3" name="Picture 19" descr="Image7_8bits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443"/>
              <a:ext cx="1306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isto_10_10_pix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9575"/>
            <a:ext cx="4346575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409700"/>
            <a:ext cx="3881437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804863" y="96838"/>
            <a:ext cx="76136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  <a:cs typeface="Arial" panose="020B0604020202020204" pitchFamily="34" charset="0"/>
              </a:rPr>
              <a:t>Histogram : pixel intensity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636588" y="703263"/>
            <a:ext cx="78692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 the distribution of pixels intensity (x axis) plotted against the number of pixel (Y axis) independently of their localisation within the picture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1438"/>
            <a:ext cx="7772400" cy="60007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chemeClr val="bg1"/>
                </a:solidFill>
              </a:rPr>
              <a:t>Histogram : pixels distribution</a:t>
            </a:r>
          </a:p>
        </p:txBody>
      </p:sp>
      <p:pic>
        <p:nvPicPr>
          <p:cNvPr id="19460" name="Picture 4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1822450"/>
            <a:ext cx="3835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FluorescentCells_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835150"/>
            <a:ext cx="2709863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827584" y="5723964"/>
            <a:ext cx="6981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Use histogram to fill the dynamic range during image </a:t>
            </a:r>
            <a:r>
              <a:rPr lang="en-US" altLang="en-US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acquisition</a:t>
            </a:r>
          </a:p>
        </p:txBody>
      </p:sp>
      <p:pic>
        <p:nvPicPr>
          <p:cNvPr id="24583" name="Picture 7" descr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1411288"/>
            <a:ext cx="4056063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l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639763"/>
            <a:ext cx="2024063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gre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641350"/>
            <a:ext cx="2024063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641350"/>
            <a:ext cx="2024063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Image7_8bi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639763"/>
            <a:ext cx="2024063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 descr="Histogram of red 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2924175"/>
            <a:ext cx="20066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9" descr="Histogram of green lo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2924175"/>
            <a:ext cx="20066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11" descr="Histogram of blue 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25" y="2924175"/>
            <a:ext cx="20066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12"/>
          <p:cNvSpPr txBox="1">
            <a:spLocks noChangeArrowheads="1"/>
          </p:cNvSpPr>
          <p:nvPr/>
        </p:nvSpPr>
        <p:spPr bwMode="auto">
          <a:xfrm>
            <a:off x="942975" y="115888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RGB</a:t>
            </a: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3203575" y="115888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Red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5303838" y="115888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Green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7621588" y="115888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Blue</a:t>
            </a:r>
          </a:p>
        </p:txBody>
      </p:sp>
      <p:sp>
        <p:nvSpPr>
          <p:cNvPr id="20493" name="Text Box 16"/>
          <p:cNvSpPr txBox="1">
            <a:spLocks noChangeArrowheads="1"/>
          </p:cNvSpPr>
          <p:nvPr/>
        </p:nvSpPr>
        <p:spPr bwMode="auto">
          <a:xfrm>
            <a:off x="246063" y="3803650"/>
            <a:ext cx="222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RGB color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8-bits per channel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Image7_8b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540842"/>
            <a:ext cx="2024063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12"/>
          <p:cNvSpPr txBox="1">
            <a:spLocks noChangeArrowheads="1"/>
          </p:cNvSpPr>
          <p:nvPr/>
        </p:nvSpPr>
        <p:spPr bwMode="auto">
          <a:xfrm>
            <a:off x="942975" y="115888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RGB</a:t>
            </a:r>
          </a:p>
        </p:txBody>
      </p: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3203575" y="115888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Red</a:t>
            </a:r>
          </a:p>
        </p:txBody>
      </p:sp>
      <p:sp>
        <p:nvSpPr>
          <p:cNvPr id="21509" name="Text Box 14"/>
          <p:cNvSpPr txBox="1">
            <a:spLocks noChangeArrowheads="1"/>
          </p:cNvSpPr>
          <p:nvPr/>
        </p:nvSpPr>
        <p:spPr bwMode="auto">
          <a:xfrm>
            <a:off x="5303838" y="115888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Green</a:t>
            </a:r>
          </a:p>
        </p:txBody>
      </p:sp>
      <p:sp>
        <p:nvSpPr>
          <p:cNvPr id="21510" name="Text Box 15"/>
          <p:cNvSpPr txBox="1">
            <a:spLocks noChangeArrowheads="1"/>
          </p:cNvSpPr>
          <p:nvPr/>
        </p:nvSpPr>
        <p:spPr bwMode="auto">
          <a:xfrm>
            <a:off x="7380312" y="115888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Blue</a:t>
            </a:r>
          </a:p>
        </p:txBody>
      </p:sp>
      <p:pic>
        <p:nvPicPr>
          <p:cNvPr id="215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540842"/>
            <a:ext cx="2024062" cy="202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0842"/>
            <a:ext cx="2024063" cy="202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540842"/>
            <a:ext cx="2024063" cy="202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2636912"/>
            <a:ext cx="1979612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2636912"/>
            <a:ext cx="197961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636912"/>
            <a:ext cx="1979612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7" name="TextBox 1"/>
          <p:cNvSpPr txBox="1">
            <a:spLocks noChangeArrowheads="1"/>
          </p:cNvSpPr>
          <p:nvPr/>
        </p:nvSpPr>
        <p:spPr bwMode="auto">
          <a:xfrm>
            <a:off x="973318" y="4653136"/>
            <a:ext cx="6981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solidFill>
                  <a:srgbClr val="FF0000"/>
                </a:solidFill>
                <a:cs typeface="Arial" panose="020B0604020202020204" pitchFamily="34" charset="0"/>
              </a:rPr>
              <a:t>Exercise 4) Using Histograms and LUTs to check image acquisition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5400" smtClean="0">
                <a:solidFill>
                  <a:schemeClr val="bg1"/>
                </a:solidFill>
              </a:rPr>
              <a:t>What is a digital 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-81693"/>
            <a:ext cx="7772400" cy="979487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bg1"/>
                </a:solidFill>
              </a:rPr>
              <a:t>Image / Color</a:t>
            </a: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5" t="11890" r="31337" b="49333"/>
          <a:stretch>
            <a:fillRect/>
          </a:stretch>
        </p:blipFill>
        <p:spPr bwMode="auto">
          <a:xfrm>
            <a:off x="160215" y="1034684"/>
            <a:ext cx="68072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69882" y="2836985"/>
            <a:ext cx="249299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</a:rPr>
              <a:t>Separates each colour</a:t>
            </a:r>
            <a:endParaRPr lang="en-GB" sz="1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9882" y="3474207"/>
            <a:ext cx="33608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</a:rPr>
              <a:t>View all together or one at time</a:t>
            </a:r>
            <a:endParaRPr lang="en-GB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5759" y="4141339"/>
            <a:ext cx="27622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</a:rPr>
              <a:t>Reverse of Stack to RGB</a:t>
            </a:r>
            <a:endParaRPr lang="en-GB" sz="1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9882" y="3173930"/>
            <a:ext cx="26853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</a:rPr>
              <a:t>Puts them back together</a:t>
            </a:r>
            <a:endParaRPr lang="en-GB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81519" y="1034684"/>
            <a:ext cx="18921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FF00"/>
                </a:solidFill>
              </a:rPr>
              <a:t>Open Sample Image… fluorescent cells.</a:t>
            </a:r>
          </a:p>
        </p:txBody>
      </p:sp>
    </p:spTree>
    <p:extLst>
      <p:ext uri="{BB962C8B-B14F-4D97-AF65-F5344CB8AC3E}">
        <p14:creationId xmlns:p14="http://schemas.microsoft.com/office/powerpoint/2010/main" val="31622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685800" y="-181096"/>
            <a:ext cx="7772400" cy="1143000"/>
          </a:xfrm>
        </p:spPr>
        <p:txBody>
          <a:bodyPr/>
          <a:lstStyle/>
          <a:p>
            <a:r>
              <a:rPr lang="en-GB" altLang="en-US" sz="4000" smtClean="0">
                <a:solidFill>
                  <a:schemeClr val="bg1"/>
                </a:solidFill>
              </a:rPr>
              <a:t>Composite Images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268287" y="961904"/>
            <a:ext cx="8607425" cy="51450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sz="2400" dirty="0" smtClean="0">
                <a:solidFill>
                  <a:srgbClr val="FFFF00"/>
                </a:solidFill>
              </a:rPr>
              <a:t>In a composite image colours are handled through channels. The advantages with this type of image over plain RGB images are:</a:t>
            </a:r>
          </a:p>
          <a:p>
            <a:pPr marL="857250" lvl="1" indent="-457200">
              <a:buFontTx/>
              <a:buAutoNum type="arabicPeriod"/>
            </a:pPr>
            <a:r>
              <a:rPr lang="en-GB" altLang="en-US" sz="2000" dirty="0" smtClean="0">
                <a:solidFill>
                  <a:schemeClr val="bg1"/>
                </a:solidFill>
              </a:rPr>
              <a:t>Each channel is kept separate from the others and can be turned on and off using the ‘Channels’ tool (</a:t>
            </a:r>
            <a:r>
              <a:rPr lang="en-GB" altLang="en-US" sz="2000" dirty="0" err="1" smtClean="0">
                <a:solidFill>
                  <a:schemeClr val="bg1"/>
                </a:solidFill>
              </a:rPr>
              <a:t>Image▷Color▷Channels</a:t>
            </a:r>
            <a:r>
              <a:rPr lang="en-GB" altLang="en-US" sz="2000" dirty="0" smtClean="0">
                <a:solidFill>
                  <a:schemeClr val="bg1"/>
                </a:solidFill>
              </a:rPr>
              <a:t> Tool… ). This feature allows measurements on a specific channel while visualizing multiple.</a:t>
            </a:r>
          </a:p>
          <a:p>
            <a:pPr marL="857250" lvl="1" indent="-457200">
              <a:buFontTx/>
              <a:buAutoNum type="arabicPeriod"/>
            </a:pPr>
            <a:endParaRPr lang="en-GB" altLang="en-US" sz="2000" dirty="0" smtClean="0">
              <a:solidFill>
                <a:schemeClr val="bg1"/>
              </a:solidFill>
            </a:endParaRPr>
          </a:p>
          <a:p>
            <a:pPr marL="857250" lvl="1" indent="-457200">
              <a:buFontTx/>
              <a:buAutoNum type="arabicPeriod"/>
            </a:pPr>
            <a:r>
              <a:rPr lang="en-GB" altLang="en-US" sz="2000" dirty="0" smtClean="0">
                <a:solidFill>
                  <a:schemeClr val="bg1"/>
                </a:solidFill>
              </a:rPr>
              <a:t>Channels can be 8, 16 or 32-bit and can be displayed with any lookup table</a:t>
            </a:r>
          </a:p>
          <a:p>
            <a:pPr marL="857250" lvl="1" indent="-457200">
              <a:buFontTx/>
              <a:buAutoNum type="arabicPeriod"/>
            </a:pPr>
            <a:endParaRPr lang="en-GB" altLang="en-US" sz="2000" dirty="0" smtClean="0">
              <a:solidFill>
                <a:schemeClr val="bg1"/>
              </a:solidFill>
            </a:endParaRPr>
          </a:p>
          <a:p>
            <a:pPr marL="857250" lvl="1" indent="-457200">
              <a:buFontTx/>
              <a:buAutoNum type="arabicPeriod"/>
            </a:pPr>
            <a:r>
              <a:rPr lang="en-GB" altLang="en-US" sz="2000" dirty="0" smtClean="0">
                <a:solidFill>
                  <a:schemeClr val="bg1"/>
                </a:solidFill>
              </a:rPr>
              <a:t>More than 3 channels can be merged or kept separate (open sample image ‘Neuron’)</a:t>
            </a:r>
          </a:p>
          <a:p>
            <a:pPr marL="0" indent="0"/>
            <a:endParaRPr lang="en-GB" altLang="en-US" sz="2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50631" y="-114544"/>
            <a:ext cx="7772400" cy="800100"/>
          </a:xfrm>
        </p:spPr>
        <p:txBody>
          <a:bodyPr/>
          <a:lstStyle/>
          <a:p>
            <a:pPr eaLnBrk="1" hangingPunct="1"/>
            <a:r>
              <a:rPr lang="en-GB" altLang="en-US" dirty="0" smtClean="0">
                <a:solidFill>
                  <a:schemeClr val="bg1"/>
                </a:solidFill>
              </a:rPr>
              <a:t>Channels tool</a:t>
            </a:r>
          </a:p>
        </p:txBody>
      </p:sp>
      <p:grpSp>
        <p:nvGrpSpPr>
          <p:cNvPr id="49155" name="Group 10"/>
          <p:cNvGrpSpPr>
            <a:grpSpLocks/>
          </p:cNvGrpSpPr>
          <p:nvPr/>
        </p:nvGrpSpPr>
        <p:grpSpPr bwMode="auto">
          <a:xfrm>
            <a:off x="965684" y="718528"/>
            <a:ext cx="7318375" cy="1858963"/>
            <a:chOff x="364" y="556"/>
            <a:chExt cx="4610" cy="1171"/>
          </a:xfrm>
        </p:grpSpPr>
        <p:pic>
          <p:nvPicPr>
            <p:cNvPr id="4915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" y="556"/>
              <a:ext cx="1151" cy="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556"/>
              <a:ext cx="1151" cy="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6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556"/>
              <a:ext cx="1151" cy="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91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13000" r="40625" b="40805"/>
          <a:stretch>
            <a:fillRect/>
          </a:stretch>
        </p:blipFill>
        <p:spPr bwMode="auto">
          <a:xfrm>
            <a:off x="285750" y="2656744"/>
            <a:ext cx="4183063" cy="37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7" name="Text Box 9"/>
          <p:cNvSpPr txBox="1">
            <a:spLocks noChangeArrowheads="1"/>
          </p:cNvSpPr>
          <p:nvPr/>
        </p:nvSpPr>
        <p:spPr bwMode="auto">
          <a:xfrm>
            <a:off x="4546632" y="2645632"/>
            <a:ext cx="433945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rgbClr val="FFFF00"/>
                </a:solidFill>
              </a:rPr>
              <a:t>Multichannel overlay</a:t>
            </a:r>
          </a:p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rgbClr val="FFFF00"/>
                </a:solidFill>
              </a:rPr>
              <a:t>Single channel view</a:t>
            </a:r>
          </a:p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rgbClr val="FFFF00"/>
                </a:solidFill>
              </a:rPr>
              <a:t>Colour view</a:t>
            </a:r>
          </a:p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rgbClr val="FFFF00"/>
                </a:solidFill>
              </a:rPr>
              <a:t>Grayscale view</a:t>
            </a:r>
          </a:p>
          <a:p>
            <a:pPr>
              <a:spcBef>
                <a:spcPct val="0"/>
              </a:spcBef>
            </a:pPr>
            <a:r>
              <a:rPr lang="en-GB" altLang="en-US" sz="2000" dirty="0" smtClean="0">
                <a:solidFill>
                  <a:srgbClr val="FFFF00"/>
                </a:solidFill>
              </a:rPr>
              <a:t>Channel manipulations</a:t>
            </a:r>
            <a:endParaRPr lang="en-GB" altLang="en-US" sz="2000" dirty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000" dirty="0" smtClean="0">
                <a:solidFill>
                  <a:srgbClr val="FFC000"/>
                </a:solidFill>
              </a:rPr>
              <a:t>Image / Adjust / Brightness contrast. </a:t>
            </a:r>
            <a:r>
              <a:rPr lang="en-GB" altLang="en-US" sz="2000" dirty="0" smtClean="0">
                <a:solidFill>
                  <a:schemeClr val="bg1"/>
                </a:solidFill>
              </a:rPr>
              <a:t>If you press ‘Apply’ you change the image.</a:t>
            </a:r>
          </a:p>
          <a:p>
            <a:pPr>
              <a:spcBef>
                <a:spcPct val="0"/>
              </a:spcBef>
            </a:pPr>
            <a:r>
              <a:rPr lang="en-GB" altLang="en-US" sz="2000" dirty="0" smtClean="0">
                <a:solidFill>
                  <a:srgbClr val="FFC000"/>
                </a:solidFill>
              </a:rPr>
              <a:t>Image / Adjust / Colour Balance. </a:t>
            </a:r>
            <a:endParaRPr lang="en-GB" altLang="en-US" sz="20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GB" altLang="en-US" sz="2000" dirty="0" smtClean="0">
                <a:solidFill>
                  <a:schemeClr val="bg1"/>
                </a:solidFill>
              </a:rPr>
              <a:t>Best option – it allows changes to the display without changing the data. We will try this later…</a:t>
            </a:r>
            <a:endParaRPr lang="en-GB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701925" y="0"/>
            <a:ext cx="6442075" cy="947738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chemeClr val="bg1"/>
                </a:solidFill>
              </a:rPr>
              <a:t>Changing channel’s color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3238" y="901700"/>
            <a:ext cx="6100762" cy="625475"/>
          </a:xfrm>
        </p:spPr>
        <p:txBody>
          <a:bodyPr/>
          <a:lstStyle/>
          <a:p>
            <a:pPr algn="l" eaLnBrk="1" hangingPunct="1"/>
            <a:r>
              <a:rPr lang="en-US" altLang="en-US" sz="2000" dirty="0" smtClean="0">
                <a:solidFill>
                  <a:srgbClr val="FFFF00"/>
                </a:solidFill>
              </a:rPr>
              <a:t>Look up table : Assign a color or shade of a color to a pixel intensity</a:t>
            </a:r>
          </a:p>
        </p:txBody>
      </p:sp>
      <p:pic>
        <p:nvPicPr>
          <p:cNvPr id="51204" name="Picture 4" descr="Image7_8bits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1709738"/>
            <a:ext cx="2732088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025900" y="1709738"/>
            <a:ext cx="1327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</a:rPr>
              <a:t>Grayscale</a:t>
            </a:r>
          </a:p>
        </p:txBody>
      </p:sp>
      <p:pic>
        <p:nvPicPr>
          <p:cNvPr id="51206" name="Picture 10" descr="Image7_8bits_red_l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16363"/>
            <a:ext cx="2727325" cy="27273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5295900" y="3925888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</a:rPr>
              <a:t>Red</a:t>
            </a:r>
          </a:p>
        </p:txBody>
      </p:sp>
      <p:pic>
        <p:nvPicPr>
          <p:cNvPr id="5120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t="-333" r="63403"/>
          <a:stretch>
            <a:fillRect/>
          </a:stretch>
        </p:blipFill>
        <p:spPr bwMode="auto">
          <a:xfrm>
            <a:off x="122238" y="127000"/>
            <a:ext cx="2687637" cy="656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5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19250" y="188119"/>
            <a:ext cx="5927834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Brightness/Contrast (Shift + C</a:t>
            </a:r>
            <a:r>
              <a:rPr lang="en-US" altLang="en-US" sz="3000" kern="0" dirty="0" smtClean="0">
                <a:solidFill>
                  <a:schemeClr val="bg1"/>
                </a:solidFill>
              </a:rPr>
              <a:t>) &amp; Color Balance</a:t>
            </a:r>
            <a:endParaRPr lang="en-US" altLang="en-US" sz="3000" kern="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186" y="1025294"/>
            <a:ext cx="7756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solidFill>
                  <a:srgbClr val="FFC000"/>
                </a:solidFill>
              </a:rPr>
              <a:t>Practice: Exercise Images / </a:t>
            </a:r>
            <a:r>
              <a:rPr lang="en-GB" sz="2000" dirty="0" smtClean="0">
                <a:solidFill>
                  <a:srgbClr val="FFC000"/>
                </a:solidFill>
              </a:rPr>
              <a:t>fluorescent </a:t>
            </a:r>
            <a:r>
              <a:rPr lang="en-GB" sz="2000" dirty="0" err="1" smtClean="0">
                <a:solidFill>
                  <a:srgbClr val="FFC000"/>
                </a:solidFill>
              </a:rPr>
              <a:t>cells.lsm</a:t>
            </a:r>
            <a:endParaRPr lang="en-GB" sz="2000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000" dirty="0" smtClean="0">
                <a:solidFill>
                  <a:schemeClr val="bg1"/>
                </a:solidFill>
              </a:rPr>
              <a:t>Make adjustments: Minimum, Maximum, etc. Auto. Apply – </a:t>
            </a:r>
            <a:r>
              <a:rPr lang="en-GB" sz="2000" dirty="0" err="1" smtClean="0">
                <a:solidFill>
                  <a:schemeClr val="bg1"/>
                </a:solidFill>
              </a:rPr>
              <a:t>aaargh</a:t>
            </a:r>
            <a:r>
              <a:rPr lang="en-GB" sz="2000" dirty="0" smtClean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solidFill>
                  <a:schemeClr val="bg1"/>
                </a:solidFill>
              </a:rPr>
              <a:t>Use Image / </a:t>
            </a:r>
            <a:r>
              <a:rPr lang="en-GB" sz="2000" dirty="0" err="1" smtClean="0">
                <a:solidFill>
                  <a:schemeClr val="bg1"/>
                </a:solidFill>
              </a:rPr>
              <a:t>Color</a:t>
            </a:r>
            <a:r>
              <a:rPr lang="en-GB" sz="2000" dirty="0" smtClean="0">
                <a:solidFill>
                  <a:schemeClr val="bg1"/>
                </a:solidFill>
              </a:rPr>
              <a:t> / </a:t>
            </a:r>
            <a:r>
              <a:rPr lang="en-GB" sz="2000" dirty="0" err="1" smtClean="0">
                <a:solidFill>
                  <a:schemeClr val="bg1"/>
                </a:solidFill>
              </a:rPr>
              <a:t>Color</a:t>
            </a:r>
            <a:r>
              <a:rPr lang="en-GB" sz="2000" dirty="0" smtClean="0">
                <a:solidFill>
                  <a:schemeClr val="bg1"/>
                </a:solidFill>
              </a:rPr>
              <a:t> Balance try it…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8491" y="537376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(Press H)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6" y="2631523"/>
            <a:ext cx="2555207" cy="27422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91" y="2631523"/>
            <a:ext cx="2522439" cy="2728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40" y="2631524"/>
            <a:ext cx="1325860" cy="27281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39" y="2631523"/>
            <a:ext cx="135647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Many images formats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687513"/>
            <a:ext cx="6400800" cy="830262"/>
          </a:xfrm>
        </p:spPr>
        <p:txBody>
          <a:bodyPr/>
          <a:lstStyle/>
          <a:p>
            <a:pPr eaLnBrk="1" hangingPunct="1"/>
            <a:r>
              <a:rPr lang="en-US" altLang="en-US" sz="1600" dirty="0" smtClean="0">
                <a:solidFill>
                  <a:srgbClr val="FFC000"/>
                </a:solidFill>
              </a:rPr>
              <a:t>GIF, </a:t>
            </a:r>
            <a:r>
              <a:rPr lang="en-US" altLang="en-US" sz="1600" b="1" dirty="0" smtClean="0">
                <a:solidFill>
                  <a:srgbClr val="FFC000"/>
                </a:solidFill>
              </a:rPr>
              <a:t>TIF</a:t>
            </a:r>
            <a:r>
              <a:rPr lang="en-US" altLang="en-US" sz="1600" dirty="0" smtClean="0">
                <a:solidFill>
                  <a:srgbClr val="FFC000"/>
                </a:solidFill>
              </a:rPr>
              <a:t>, </a:t>
            </a:r>
            <a:r>
              <a:rPr lang="en-US" altLang="en-US" sz="1600" b="1" dirty="0" smtClean="0">
                <a:solidFill>
                  <a:srgbClr val="FFC000"/>
                </a:solidFill>
              </a:rPr>
              <a:t>BMP</a:t>
            </a:r>
            <a:r>
              <a:rPr lang="en-US" altLang="en-US" sz="1600" dirty="0" smtClean="0">
                <a:solidFill>
                  <a:srgbClr val="FFC000"/>
                </a:solidFill>
              </a:rPr>
              <a:t>, </a:t>
            </a:r>
            <a:r>
              <a:rPr lang="en-US" altLang="en-US" sz="1600" b="1" dirty="0" smtClean="0">
                <a:solidFill>
                  <a:srgbClr val="FFC000"/>
                </a:solidFill>
              </a:rPr>
              <a:t>PNG</a:t>
            </a:r>
            <a:r>
              <a:rPr lang="en-US" altLang="en-US" sz="1600" dirty="0" smtClean="0">
                <a:solidFill>
                  <a:srgbClr val="FFC000"/>
                </a:solidFill>
              </a:rPr>
              <a:t>, ICS, JPEG, MPEG, </a:t>
            </a:r>
            <a:r>
              <a:rPr lang="en-US" altLang="en-US" sz="1600" dirty="0" err="1" smtClean="0">
                <a:solidFill>
                  <a:srgbClr val="FFC000"/>
                </a:solidFill>
              </a:rPr>
              <a:t>Quicktime</a:t>
            </a:r>
            <a:r>
              <a:rPr lang="en-US" altLang="en-US" sz="1600" dirty="0" smtClean="0">
                <a:solidFill>
                  <a:srgbClr val="FFC000"/>
                </a:solidFill>
              </a:rPr>
              <a:t>, SWF, PICT, EPS, PDF, PSD, XCF, …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3068638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>
                <a:solidFill>
                  <a:schemeClr val="bg1"/>
                </a:solidFill>
                <a:cs typeface="Arial" panose="020B0604020202020204" pitchFamily="34" charset="0"/>
              </a:rPr>
              <a:t>Microscope specific formats</a:t>
            </a:r>
          </a:p>
          <a:p>
            <a:pPr algn="ctr" eaLnBrk="1" hangingPunct="1">
              <a:buFontTx/>
              <a:buNone/>
            </a:pPr>
            <a:endParaRPr lang="en-US" altLang="en-US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 eaLnBrk="1" hangingPunct="1">
              <a:buFontTx/>
              <a:buNone/>
            </a:pPr>
            <a:r>
              <a:rPr lang="en-US" altLang="en-US" sz="2000">
                <a:solidFill>
                  <a:srgbClr val="FFC000"/>
                </a:solidFill>
                <a:cs typeface="Arial" panose="020B0604020202020204" pitchFamily="34" charset="0"/>
              </a:rPr>
              <a:t>LIF, LEI, LSM, ZVI, CZI, STK, OIF, dv, r3d, PIC, IPL, OIB, OIF, ND2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988"/>
            <a:ext cx="7772400" cy="1143001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  <a:latin typeface="Helvetica" panose="020B0604020202020204" pitchFamily="34" charset="0"/>
              </a:rPr>
              <a:t>Compression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8413"/>
            <a:ext cx="6694512" cy="31765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Loss-less compression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Writes EXACTLY the same data in a smaller file</a:t>
            </a: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ZIP</a:t>
            </a: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Squishes by around 50%, no loss of data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 smtClean="0">
                <a:solidFill>
                  <a:srgbClr val="FFC000"/>
                </a:solidFill>
                <a:latin typeface="Helvetica" panose="020B0604020202020204" pitchFamily="34" charset="0"/>
              </a:rPr>
              <a:t>Lossy</a:t>
            </a:r>
            <a:r>
              <a:rPr lang="en-US" altLang="en-US" sz="24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 compression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Change the dataset during compression</a:t>
            </a: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JPEG</a:t>
            </a: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NEVER USE for scientific data acquisition or quantitative expression analysis</a:t>
            </a: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C000"/>
                </a:solidFill>
                <a:latin typeface="Helvetica" panose="020B0604020202020204" pitchFamily="34" charset="0"/>
              </a:rPr>
              <a:t>Good for web publication and pictures distribution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</a:pPr>
            <a:endParaRPr lang="en-US" altLang="en-US" sz="1600" dirty="0" smtClean="0">
              <a:solidFill>
                <a:srgbClr val="FFC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528320" y="974396"/>
            <a:ext cx="4897120" cy="246888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chemeClr val="bg1"/>
                </a:solidFill>
              </a:rPr>
              <a:t>Open</a:t>
            </a:r>
            <a:r>
              <a:rPr lang="en-GB" altLang="en-US" sz="2000" dirty="0" smtClean="0">
                <a:solidFill>
                  <a:srgbClr val="FFC000"/>
                </a:solidFill>
              </a:rPr>
              <a:t> </a:t>
            </a:r>
            <a:r>
              <a:rPr lang="en-GB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fluorescent </a:t>
            </a:r>
            <a:r>
              <a:rPr lang="en-GB" altLang="en-US" sz="20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cells.lsm</a:t>
            </a:r>
            <a:endParaRPr lang="en-GB" altLang="en-US" sz="20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(In </a:t>
            </a:r>
            <a:r>
              <a:rPr lang="en-GB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folder </a:t>
            </a:r>
            <a:r>
              <a:rPr lang="en-GB" altLang="en-US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Exercise Images)</a:t>
            </a:r>
            <a:endParaRPr lang="en-GB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GB" altLang="en-US" sz="2000" dirty="0" smtClean="0">
                <a:solidFill>
                  <a:srgbClr val="FFC000"/>
                </a:solidFill>
              </a:rPr>
              <a:t>Go to Edit&gt;Options&gt;Input/output</a:t>
            </a:r>
          </a:p>
          <a:p>
            <a:r>
              <a:rPr lang="en-GB" altLang="en-US" sz="2000" dirty="0" smtClean="0">
                <a:solidFill>
                  <a:srgbClr val="FFC000"/>
                </a:solidFill>
              </a:rPr>
              <a:t>Set JPEG quality to 100 (best quality)</a:t>
            </a:r>
          </a:p>
          <a:p>
            <a:r>
              <a:rPr lang="en-GB" altLang="en-US" sz="2000" dirty="0" smtClean="0">
                <a:solidFill>
                  <a:srgbClr val="FFC000"/>
                </a:solidFill>
              </a:rPr>
              <a:t>Save image as JPEG</a:t>
            </a:r>
          </a:p>
          <a:p>
            <a:r>
              <a:rPr lang="en-GB" altLang="en-US" sz="2000" dirty="0" smtClean="0">
                <a:solidFill>
                  <a:srgbClr val="FFC000"/>
                </a:solidFill>
              </a:rPr>
              <a:t>OPEN the new JPEG version</a:t>
            </a:r>
          </a:p>
          <a:p>
            <a:r>
              <a:rPr lang="en-GB" altLang="en-US" sz="2000" dirty="0" smtClean="0">
                <a:solidFill>
                  <a:srgbClr val="FFC000"/>
                </a:solidFill>
              </a:rPr>
              <a:t>Compare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825123" y="65088"/>
            <a:ext cx="54938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Jpeg – </a:t>
            </a:r>
            <a:r>
              <a:rPr lang="en-GB" altLang="en-US" sz="3600" dirty="0" err="1" smtClean="0">
                <a:solidFill>
                  <a:schemeClr val="bg1"/>
                </a:solidFill>
              </a:rPr>
              <a:t>lossy</a:t>
            </a:r>
            <a:r>
              <a:rPr lang="en-GB" altLang="en-US" sz="3600" dirty="0" smtClean="0">
                <a:solidFill>
                  <a:schemeClr val="bg1"/>
                </a:solidFill>
              </a:rPr>
              <a:t> compression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" y="3573016"/>
            <a:ext cx="9159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To compare:</a:t>
            </a:r>
          </a:p>
          <a:p>
            <a:pPr marL="457200" indent="-457200">
              <a:buAutoNum type="arabicParenR"/>
            </a:pPr>
            <a:r>
              <a:rPr lang="en-GB" sz="2000" dirty="0" smtClean="0">
                <a:solidFill>
                  <a:schemeClr val="bg1"/>
                </a:solidFill>
              </a:rPr>
              <a:t>Image/ Colour/ Make Composite – give 3 channels –bar at bottom of image</a:t>
            </a:r>
          </a:p>
          <a:p>
            <a:pPr marL="457200" indent="-457200">
              <a:buAutoNum type="arabicParenR"/>
            </a:pPr>
            <a:r>
              <a:rPr lang="en-GB" sz="2000" dirty="0" smtClean="0">
                <a:solidFill>
                  <a:schemeClr val="bg1"/>
                </a:solidFill>
              </a:rPr>
              <a:t>Image/ Colour/ Channels tool (I always have this window open)</a:t>
            </a:r>
          </a:p>
          <a:p>
            <a:pPr marL="457200" indent="-457200">
              <a:buAutoNum type="arabicParenR"/>
            </a:pPr>
            <a:r>
              <a:rPr lang="en-GB" sz="2000" dirty="0" smtClean="0">
                <a:solidFill>
                  <a:schemeClr val="bg1"/>
                </a:solidFill>
              </a:rPr>
              <a:t>Switch to ‘Grayscale’ Select just one channel (3)</a:t>
            </a:r>
          </a:p>
          <a:p>
            <a:pPr marL="457200" indent="-457200">
              <a:buAutoNum type="arabicParenR"/>
            </a:pPr>
            <a:r>
              <a:rPr lang="en-GB" sz="2000" dirty="0" smtClean="0">
                <a:solidFill>
                  <a:schemeClr val="bg1"/>
                </a:solidFill>
              </a:rPr>
              <a:t>Note that to change channels you use the bar at the bottom of the image. </a:t>
            </a:r>
          </a:p>
          <a:p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000" dirty="0" err="1" smtClean="0">
                <a:solidFill>
                  <a:srgbClr val="FFFF00"/>
                </a:solidFill>
              </a:rPr>
              <a:t>Analyze</a:t>
            </a:r>
            <a:r>
              <a:rPr lang="en-GB" sz="2000" dirty="0" smtClean="0">
                <a:solidFill>
                  <a:srgbClr val="FFFF00"/>
                </a:solidFill>
              </a:rPr>
              <a:t> &gt; Tools &gt; Synchronise windows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Now switch between channels on the bottom bar in the image…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5" descr="Image7_8b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72" y="974395"/>
            <a:ext cx="2739856" cy="273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5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Which format to use 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160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C000"/>
                </a:solidFill>
              </a:rPr>
              <a:t>TIF 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Loss-less compression 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Suitable bit-depth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Space for meta-data (scaling, exposure, …)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Open source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Pretty much universal : should be readable in years from now</a:t>
            </a:r>
          </a:p>
          <a:p>
            <a:pPr lvl="3" eaLnBrk="1" hangingPunct="1"/>
            <a:r>
              <a:rPr lang="en-US" altLang="en-US" dirty="0" smtClean="0">
                <a:solidFill>
                  <a:srgbClr val="FFC000"/>
                </a:solidFill>
              </a:rPr>
              <a:t>Most image acquisition software have proprietary formats exportable as TIFF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787400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7375" y="782638"/>
            <a:ext cx="5522937" cy="4590578"/>
          </a:xfrm>
        </p:spPr>
        <p:txBody>
          <a:bodyPr/>
          <a:lstStyle/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Excitation wavelength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Emission wavelength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Dyes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Exposure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Gain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Offset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Time interval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Z-stack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Optical slice thickness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Objectives 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Pixel size : scale bar 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Personal notes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C000"/>
                </a:solidFill>
              </a:rPr>
              <a:t> …</a:t>
            </a:r>
          </a:p>
          <a:p>
            <a:pPr algn="l" eaLnBrk="1" hangingPunct="1"/>
            <a:r>
              <a:rPr lang="en-US" altLang="en-US" sz="1800" dirty="0" smtClean="0">
                <a:solidFill>
                  <a:schemeClr val="bg1"/>
                </a:solidFill>
              </a:rPr>
              <a:t>Use the proprietary file format or tiff format to save the essential metadata.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842963"/>
            <a:ext cx="8205788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903288" y="4616450"/>
            <a:ext cx="2800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Array of points (pixels)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Not scalable (aliasing)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732463" y="322263"/>
            <a:ext cx="13700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chemeClr val="bg1"/>
                </a:solidFill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023938" y="322263"/>
            <a:ext cx="26400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chemeClr val="bg1"/>
                </a:solidFill>
                <a:cs typeface="Arial" panose="020B0604020202020204" pitchFamily="34" charset="0"/>
              </a:rPr>
              <a:t>Bitmap/raster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491038" y="4606925"/>
            <a:ext cx="4141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Mathematical/geometric equations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Scalable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165225" y="5445125"/>
            <a:ext cx="2379663" cy="1016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Microscopy Images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Photoshop/GIMP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ImageJ</a:t>
            </a:r>
            <a:endParaRPr lang="en-US" altLang="en-US" sz="20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4894263" y="5516563"/>
            <a:ext cx="2333625" cy="708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Illustrator/Inkscape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Acrobat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50" grpId="0"/>
      <p:bldP spid="6151" grpId="0" animBg="1"/>
      <p:bldP spid="61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What’s a digital image? 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1412875"/>
            <a:ext cx="7924800" cy="4749800"/>
          </a:xfrm>
        </p:spPr>
        <p:txBody>
          <a:bodyPr/>
          <a:lstStyle/>
          <a:p>
            <a:pPr algn="l" eaLnBrk="1" hangingPunct="1"/>
            <a:r>
              <a:rPr lang="en-US" altLang="en-US" dirty="0" smtClean="0">
                <a:solidFill>
                  <a:srgbClr val="FFC000"/>
                </a:solidFill>
              </a:rPr>
              <a:t>Data </a:t>
            </a:r>
          </a:p>
          <a:p>
            <a:pPr lvl="2" algn="l" eaLnBrk="1" hangingPunct="1">
              <a:buFontTx/>
              <a:buChar char="•"/>
            </a:pPr>
            <a:r>
              <a:rPr lang="en-US" altLang="en-US" dirty="0" smtClean="0">
                <a:solidFill>
                  <a:srgbClr val="FFC000"/>
                </a:solidFill>
              </a:rPr>
              <a:t> array of pixels (not squares or cubes, points)</a:t>
            </a:r>
          </a:p>
          <a:p>
            <a:pPr lvl="2" algn="l" eaLnBrk="1" hangingPunct="1">
              <a:buFontTx/>
              <a:buChar char="•"/>
            </a:pPr>
            <a:r>
              <a:rPr lang="en-US" altLang="en-US" dirty="0" smtClean="0">
                <a:solidFill>
                  <a:srgbClr val="FFC000"/>
                </a:solidFill>
              </a:rPr>
              <a:t> each pixel has an intensity value</a:t>
            </a:r>
          </a:p>
          <a:p>
            <a:pPr algn="l" eaLnBrk="1" hangingPunct="1"/>
            <a:endParaRPr lang="en-US" altLang="en-US" dirty="0" smtClean="0">
              <a:solidFill>
                <a:srgbClr val="FFC000"/>
              </a:solidFill>
            </a:endParaRPr>
          </a:p>
          <a:p>
            <a:pPr algn="l" eaLnBrk="1" hangingPunct="1"/>
            <a:r>
              <a:rPr lang="en-US" altLang="en-US" dirty="0" smtClean="0">
                <a:solidFill>
                  <a:srgbClr val="FFC000"/>
                </a:solidFill>
              </a:rPr>
              <a:t>Metadata</a:t>
            </a:r>
          </a:p>
          <a:p>
            <a:pPr lvl="2" algn="l" eaLnBrk="1" hangingPunct="1">
              <a:buFontTx/>
              <a:buChar char="•"/>
            </a:pPr>
            <a:r>
              <a:rPr lang="en-US" altLang="en-US" dirty="0" smtClean="0">
                <a:solidFill>
                  <a:srgbClr val="FFC000"/>
                </a:solidFill>
              </a:rPr>
              <a:t>How, What, Where, When, Who…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60" y="4116628"/>
            <a:ext cx="6061364" cy="107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60" y="1895717"/>
            <a:ext cx="6061364" cy="107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1503129" y="1301235"/>
            <a:ext cx="1194558" cy="41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 err="1" smtClean="0">
                <a:solidFill>
                  <a:schemeClr val="bg1"/>
                </a:solidFill>
              </a:rPr>
              <a:t>ImageJ</a:t>
            </a:r>
            <a:endParaRPr lang="en-GB" altLang="en-US" sz="2400" dirty="0">
              <a:solidFill>
                <a:schemeClr val="bg1"/>
              </a:solidFill>
            </a:endParaRP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1807929" y="3550397"/>
            <a:ext cx="574675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bg1"/>
                </a:solidFill>
              </a:rPr>
              <a:t>Fiji</a:t>
            </a:r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5600467" y="3008338"/>
            <a:ext cx="2206625" cy="3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FFC000"/>
                </a:solidFill>
              </a:rPr>
              <a:t>http://imagej.nih.gov/ij/</a:t>
            </a:r>
          </a:p>
        </p:txBody>
      </p:sp>
      <p:sp>
        <p:nvSpPr>
          <p:cNvPr id="3082" name="Rectangle 12"/>
          <p:cNvSpPr>
            <a:spLocks noChangeArrowheads="1"/>
          </p:cNvSpPr>
          <p:nvPr/>
        </p:nvSpPr>
        <p:spPr bwMode="auto">
          <a:xfrm>
            <a:off x="4954354" y="5295680"/>
            <a:ext cx="2816225" cy="30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FFC000"/>
                </a:solidFill>
              </a:rPr>
              <a:t>http://fiji.sc/wiki/index.php/Fiji</a:t>
            </a:r>
          </a:p>
        </p:txBody>
      </p:sp>
      <p:sp>
        <p:nvSpPr>
          <p:cNvPr id="3083" name="Text Box 13"/>
          <p:cNvSpPr txBox="1">
            <a:spLocks noChangeArrowheads="1"/>
          </p:cNvSpPr>
          <p:nvPr/>
        </p:nvSpPr>
        <p:spPr bwMode="auto">
          <a:xfrm>
            <a:off x="2428081" y="65088"/>
            <a:ext cx="4287838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err="1">
                <a:solidFill>
                  <a:schemeClr val="bg1"/>
                </a:solidFill>
              </a:rPr>
              <a:t>ImageJ</a:t>
            </a:r>
            <a:r>
              <a:rPr lang="en-GB" altLang="en-US" sz="3600" dirty="0">
                <a:solidFill>
                  <a:schemeClr val="bg1"/>
                </a:solidFill>
              </a:rPr>
              <a:t> distributions</a:t>
            </a:r>
          </a:p>
        </p:txBody>
      </p:sp>
      <p:sp>
        <p:nvSpPr>
          <p:cNvPr id="214033" name="Oval 17"/>
          <p:cNvSpPr>
            <a:spLocks noChangeArrowheads="1"/>
          </p:cNvSpPr>
          <p:nvPr/>
        </p:nvSpPr>
        <p:spPr bwMode="auto">
          <a:xfrm>
            <a:off x="1223729" y="3357011"/>
            <a:ext cx="1743075" cy="802409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14771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6205" y="996950"/>
            <a:ext cx="7416800" cy="53959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 b="1" dirty="0" smtClean="0">
                <a:solidFill>
                  <a:srgbClr val="FFC000"/>
                </a:solidFill>
              </a:rPr>
              <a:t>Platform independent:</a:t>
            </a: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dirty="0" smtClean="0">
                <a:solidFill>
                  <a:srgbClr val="FFC000"/>
                </a:solidFill>
              </a:rPr>
              <a:t>	</a:t>
            </a:r>
            <a:r>
              <a:rPr lang="en-US" altLang="en-US" sz="1800" dirty="0" smtClean="0">
                <a:solidFill>
                  <a:schemeClr val="bg1"/>
                </a:solidFill>
              </a:rPr>
              <a:t>Linux, Mac OS and Windows in both 32-bit and 64-bit modes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	</a:t>
            </a:r>
            <a:r>
              <a:rPr lang="en-US" altLang="en-US" sz="1800" dirty="0" smtClean="0">
                <a:solidFill>
                  <a:schemeClr val="bg1"/>
                </a:solidFill>
              </a:rPr>
              <a:t>Easiest to install with Java bundled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 smtClean="0">
                <a:solidFill>
                  <a:srgbClr val="FFC000"/>
                </a:solidFill>
              </a:rPr>
              <a:t>Open Source:</a:t>
            </a:r>
            <a:r>
              <a:rPr lang="en-US" altLang="en-US" sz="1800" dirty="0">
                <a:solidFill>
                  <a:srgbClr val="FFC000"/>
                </a:solidFill>
              </a:rPr>
              <a:t> </a:t>
            </a:r>
            <a:r>
              <a:rPr lang="en-US" altLang="en-US" sz="1800" dirty="0" smtClean="0">
                <a:solidFill>
                  <a:schemeClr val="bg1"/>
                </a:solidFill>
              </a:rPr>
              <a:t>FREE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 smtClean="0">
                <a:solidFill>
                  <a:srgbClr val="FFC000"/>
                </a:solidFill>
              </a:rPr>
              <a:t>User Community (mailing list):</a:t>
            </a: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dirty="0" smtClean="0">
                <a:solidFill>
                  <a:srgbClr val="FFC000"/>
                </a:solidFill>
              </a:rPr>
              <a:t>    	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ImageJ</a:t>
            </a:r>
            <a:r>
              <a:rPr lang="en-US" altLang="en-US" sz="1800" dirty="0" smtClean="0">
                <a:solidFill>
                  <a:schemeClr val="bg1"/>
                </a:solidFill>
              </a:rPr>
              <a:t> has a large and knowledgeable worldwide user community</a:t>
            </a:r>
            <a:r>
              <a:rPr lang="en-US" altLang="en-US" sz="1800" dirty="0" smtClean="0">
                <a:solidFill>
                  <a:srgbClr val="FFC000"/>
                </a:solidFill>
              </a:rPr>
              <a:t>. 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 smtClean="0">
                <a:solidFill>
                  <a:srgbClr val="FFC000"/>
                </a:solidFill>
              </a:rPr>
              <a:t>Macros:</a:t>
            </a: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dirty="0" smtClean="0">
                <a:solidFill>
                  <a:srgbClr val="FFC000"/>
                </a:solidFill>
              </a:rPr>
              <a:t>    	</a:t>
            </a:r>
            <a:r>
              <a:rPr lang="en-US" altLang="en-US" sz="1800" dirty="0" smtClean="0">
                <a:solidFill>
                  <a:schemeClr val="bg1"/>
                </a:solidFill>
              </a:rPr>
              <a:t>Automate tasks and create custom tools using macros.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	</a:t>
            </a:r>
            <a:r>
              <a:rPr lang="en-US" altLang="en-US" sz="1800" dirty="0" smtClean="0">
                <a:solidFill>
                  <a:schemeClr val="bg1"/>
                </a:solidFill>
              </a:rPr>
              <a:t>More than 300 macros are available on the 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ImageJ</a:t>
            </a:r>
            <a:r>
              <a:rPr lang="en-US" altLang="en-US" sz="1800" dirty="0" smtClean="0">
                <a:solidFill>
                  <a:schemeClr val="bg1"/>
                </a:solidFill>
              </a:rPr>
              <a:t> Web site.</a:t>
            </a:r>
            <a:r>
              <a:rPr lang="en-US" altLang="en-US" sz="1800" dirty="0" smtClean="0">
                <a:solidFill>
                  <a:srgbClr val="FFC000"/>
                </a:solidFill>
              </a:rPr>
              <a:t> 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 smtClean="0">
                <a:solidFill>
                  <a:srgbClr val="FFC000"/>
                </a:solidFill>
              </a:rPr>
              <a:t>Plugins (Java language):</a:t>
            </a:r>
            <a:endParaRPr lang="en-US" altLang="en-US" sz="1800" dirty="0" smtClean="0">
              <a:solidFill>
                <a:srgbClr val="FFC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1800" dirty="0" smtClean="0">
                <a:solidFill>
                  <a:srgbClr val="FFC000"/>
                </a:solidFill>
              </a:rPr>
              <a:t>    	</a:t>
            </a:r>
            <a:r>
              <a:rPr lang="en-US" altLang="en-US" sz="1800" dirty="0" smtClean="0">
                <a:solidFill>
                  <a:schemeClr val="bg1"/>
                </a:solidFill>
              </a:rPr>
              <a:t>Extend 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ImageJ</a:t>
            </a:r>
            <a:r>
              <a:rPr lang="en-US" altLang="en-US" sz="1800" dirty="0" smtClean="0">
                <a:solidFill>
                  <a:schemeClr val="bg1"/>
                </a:solidFill>
              </a:rPr>
              <a:t> by developing plugins using 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ImageJ's</a:t>
            </a:r>
            <a:r>
              <a:rPr lang="en-US" altLang="en-US" sz="1800" dirty="0" smtClean="0">
                <a:solidFill>
                  <a:schemeClr val="bg1"/>
                </a:solidFill>
              </a:rPr>
              <a:t> built in text editor and Java compiler. More than 500 plugins are available.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2825371" y="65088"/>
            <a:ext cx="34932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err="1">
                <a:solidFill>
                  <a:schemeClr val="bg1"/>
                </a:solidFill>
              </a:rPr>
              <a:t>ImageJ</a:t>
            </a:r>
            <a:r>
              <a:rPr lang="en-GB" altLang="en-US" sz="3600" dirty="0">
                <a:solidFill>
                  <a:schemeClr val="bg1"/>
                </a:solidFill>
              </a:rPr>
              <a:t> </a:t>
            </a:r>
            <a:r>
              <a:rPr lang="en-GB" altLang="en-US" sz="3600" dirty="0" smtClean="0">
                <a:solidFill>
                  <a:schemeClr val="bg1"/>
                </a:solidFill>
              </a:rPr>
              <a:t>features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58092" y="950913"/>
            <a:ext cx="7852508" cy="5387975"/>
          </a:xfrm>
        </p:spPr>
        <p:txBody>
          <a:bodyPr/>
          <a:lstStyle/>
          <a:p>
            <a:pPr marL="0" indent="0" algn="l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FFC000"/>
                </a:solidFill>
              </a:rPr>
              <a:t>Data Types: 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8-, 10-, 12-, 16- and 32-bit single channel images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3 channel 24-bits RGB images	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8-, 12-, 16- and 32-bits multi-channel images</a:t>
            </a:r>
          </a:p>
          <a:p>
            <a:pPr marL="0" indent="0" algn="l" eaLnBrk="1" hangingPunct="1">
              <a:lnSpc>
                <a:spcPct val="90000"/>
              </a:lnSpc>
              <a:buNone/>
            </a:pPr>
            <a:endParaRPr lang="en-US" altLang="en-US" sz="2400" b="1" dirty="0" smtClean="0">
              <a:solidFill>
                <a:srgbClr val="FFC000"/>
              </a:solidFill>
            </a:endParaRPr>
          </a:p>
          <a:p>
            <a:pPr algn="l" eaLnBrk="1" hangingPunct="1">
              <a:lnSpc>
                <a:spcPct val="90000"/>
              </a:lnSpc>
            </a:pPr>
            <a:endParaRPr lang="en-US" altLang="en-US" sz="2400" b="1" dirty="0" smtClean="0">
              <a:solidFill>
                <a:srgbClr val="FFC000"/>
              </a:solidFill>
            </a:endParaRPr>
          </a:p>
          <a:p>
            <a:pPr marL="0" indent="0" algn="l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FFC000"/>
                </a:solidFill>
              </a:rPr>
              <a:t>File Formats: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Open custom files from many acquisition software packages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Save all supported data types as TIFF 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</a:rPr>
              <a:t>More image formats </a:t>
            </a:r>
            <a:r>
              <a:rPr lang="en-US" altLang="en-US" sz="2000" dirty="0" err="1" smtClean="0">
                <a:solidFill>
                  <a:schemeClr val="bg1"/>
                </a:solidFill>
              </a:rPr>
              <a:t>recognised</a:t>
            </a:r>
            <a:r>
              <a:rPr lang="en-US" altLang="en-US" sz="2000" dirty="0" smtClean="0">
                <a:solidFill>
                  <a:schemeClr val="bg1"/>
                </a:solidFill>
              </a:rPr>
              <a:t> with the bio-formats plugin </a:t>
            </a:r>
            <a:r>
              <a:rPr lang="en-US" altLang="en-US" sz="1400" dirty="0">
                <a:solidFill>
                  <a:srgbClr val="FFC000"/>
                </a:solidFill>
                <a:hlinkClick r:id="rId3"/>
              </a:rPr>
              <a:t>http://</a:t>
            </a:r>
            <a:r>
              <a:rPr lang="en-US" altLang="en-US" sz="1400" dirty="0" smtClean="0">
                <a:solidFill>
                  <a:srgbClr val="FFC000"/>
                </a:solidFill>
                <a:hlinkClick r:id="rId3"/>
              </a:rPr>
              <a:t>www.openmicroscopy.org/site/support/bio-formats5.1/supported-formats.html</a:t>
            </a:r>
            <a:endParaRPr lang="en-US" altLang="en-US" sz="1400" dirty="0" smtClean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rgbClr val="FFC000"/>
              </a:solidFill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321042" y="3042149"/>
            <a:ext cx="528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/>
                </a:solidFill>
              </a:rPr>
              <a:t>All your microscopy/medical images  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432172" y="65088"/>
            <a:ext cx="22796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File Types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42" y="1052736"/>
            <a:ext cx="8352928" cy="4903787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Display (merge, split channels …)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Edit (R.O.I, scale bar, …)</a:t>
            </a:r>
          </a:p>
          <a:p>
            <a:pPr eaLnBrk="1" hangingPunct="1"/>
            <a:r>
              <a:rPr lang="en-US" altLang="en-US" sz="2400" dirty="0" err="1" smtClean="0">
                <a:solidFill>
                  <a:srgbClr val="FFC000"/>
                </a:solidFill>
              </a:rPr>
              <a:t>Analyse</a:t>
            </a:r>
            <a:r>
              <a:rPr lang="en-US" altLang="en-US" sz="2400" dirty="0" smtClean="0">
                <a:solidFill>
                  <a:srgbClr val="FFC000"/>
                </a:solidFill>
              </a:rPr>
              <a:t> (measurements, cell counting,..)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Process (z-projection, …)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Image </a:t>
            </a:r>
            <a:r>
              <a:rPr lang="en-US" altLang="en-US" sz="2400" dirty="0" err="1" smtClean="0">
                <a:solidFill>
                  <a:srgbClr val="FFC000"/>
                </a:solidFill>
              </a:rPr>
              <a:t>maths</a:t>
            </a:r>
            <a:r>
              <a:rPr lang="en-US" altLang="en-US" sz="2400" dirty="0" smtClean="0">
                <a:solidFill>
                  <a:srgbClr val="FFC000"/>
                </a:solidFill>
              </a:rPr>
              <a:t> (combine images – very useful for analysis)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Save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Print </a:t>
            </a:r>
          </a:p>
          <a:p>
            <a:pPr eaLnBrk="1" hangingPunct="1"/>
            <a:r>
              <a:rPr lang="en-US" altLang="en-US" sz="2400" dirty="0" smtClean="0">
                <a:solidFill>
                  <a:srgbClr val="FFC000"/>
                </a:solidFill>
              </a:rPr>
              <a:t>And many more advanced functions …</a:t>
            </a:r>
          </a:p>
          <a:p>
            <a:pPr eaLnBrk="1" hangingPunct="1">
              <a:buFontTx/>
              <a:buNone/>
            </a:pPr>
            <a:endParaRPr lang="en-US" altLang="en-US" sz="2400" dirty="0" smtClean="0">
              <a:solidFill>
                <a:srgbClr val="FFC000"/>
              </a:solidFill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187624" y="4797152"/>
            <a:ext cx="6454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You don’t need Photoshop !</a:t>
            </a:r>
            <a:endParaRPr lang="en-US" altLang="en-US" sz="4000" dirty="0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735606" y="65088"/>
            <a:ext cx="367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err="1" smtClean="0">
                <a:solidFill>
                  <a:schemeClr val="bg1"/>
                </a:solidFill>
              </a:rPr>
              <a:t>ImageJ</a:t>
            </a:r>
            <a:r>
              <a:rPr lang="en-GB" altLang="en-US" sz="3600" dirty="0" smtClean="0">
                <a:solidFill>
                  <a:schemeClr val="bg1"/>
                </a:solidFill>
              </a:rPr>
              <a:t> functions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104" y="5723706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Exercise 5) Make image montages for figures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6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210097" y="650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Installing Fiji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507" y="947692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GB" altLang="en-US" sz="2000" dirty="0" smtClean="0">
                <a:solidFill>
                  <a:schemeClr val="bg1"/>
                </a:solidFill>
                <a:hlinkClick r:id="rId2"/>
              </a:rPr>
              <a:t>fiji.sc/Downloads#Fiji</a:t>
            </a:r>
            <a:endParaRPr lang="en-GB" alt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10" y="1684061"/>
            <a:ext cx="5680013" cy="315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3274654" y="2117970"/>
            <a:ext cx="1297354" cy="25009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015" y="5202870"/>
            <a:ext cx="7327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C000"/>
                </a:solidFill>
              </a:rPr>
              <a:t>Don’t put it in the programs folder, just put it in the C or D drive.</a:t>
            </a:r>
            <a:endParaRPr lang="en-GB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92" y="1826967"/>
            <a:ext cx="1660022" cy="366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4236425" y="2642088"/>
            <a:ext cx="220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1"/>
                </a:solidFill>
              </a:rPr>
              <a:t>Adjust the RAM usage</a:t>
            </a:r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1108981" y="4018816"/>
            <a:ext cx="1481993" cy="339969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pic>
        <p:nvPicPr>
          <p:cNvPr id="1024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44" y="3163032"/>
            <a:ext cx="25908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9" name="Text Box 6"/>
          <p:cNvSpPr txBox="1">
            <a:spLocks noChangeArrowheads="1"/>
          </p:cNvSpPr>
          <p:nvPr/>
        </p:nvSpPr>
        <p:spPr bwMode="auto">
          <a:xfrm>
            <a:off x="3721892" y="4689596"/>
            <a:ext cx="33750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1"/>
                </a:solidFill>
              </a:rPr>
              <a:t>Maximum Memory &lt;75% real RAM</a:t>
            </a:r>
          </a:p>
        </p:txBody>
      </p:sp>
      <p:sp>
        <p:nvSpPr>
          <p:cNvPr id="10250" name="Rectangle 1"/>
          <p:cNvSpPr>
            <a:spLocks noChangeArrowheads="1"/>
          </p:cNvSpPr>
          <p:nvPr/>
        </p:nvSpPr>
        <p:spPr bwMode="auto">
          <a:xfrm>
            <a:off x="3572363" y="1668194"/>
            <a:ext cx="3774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1"/>
                </a:solidFill>
              </a:rPr>
              <a:t>For </a:t>
            </a:r>
            <a:r>
              <a:rPr lang="en-GB" altLang="en-US" sz="1600" dirty="0" err="1">
                <a:solidFill>
                  <a:schemeClr val="bg1"/>
                </a:solidFill>
              </a:rPr>
              <a:t>ImageJ</a:t>
            </a:r>
            <a:r>
              <a:rPr lang="en-GB" altLang="en-US" sz="1600" dirty="0">
                <a:solidFill>
                  <a:schemeClr val="bg1"/>
                </a:solidFill>
              </a:rPr>
              <a:t> </a:t>
            </a:r>
            <a:r>
              <a:rPr lang="en-GB" altLang="en-US" sz="1600" dirty="0" smtClean="0">
                <a:solidFill>
                  <a:schemeClr val="bg1"/>
                </a:solidFill>
              </a:rPr>
              <a:t>only.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 smtClean="0">
                <a:solidFill>
                  <a:schemeClr val="bg1"/>
                </a:solidFill>
              </a:rPr>
              <a:t>Fiji </a:t>
            </a:r>
            <a:r>
              <a:rPr lang="en-GB" altLang="en-US" sz="1600" dirty="0">
                <a:solidFill>
                  <a:schemeClr val="bg1"/>
                </a:solidFill>
              </a:rPr>
              <a:t>automatically adjust the RAM usage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273678" y="65088"/>
            <a:ext cx="6596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Increase the memory allocation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497" y="1214098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Edit / options:</a:t>
            </a:r>
            <a:endParaRPr lang="en-GB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937846" y="818052"/>
            <a:ext cx="6283569" cy="5599112"/>
          </a:xfrm>
        </p:spPr>
        <p:txBody>
          <a:bodyPr/>
          <a:lstStyle/>
          <a:p>
            <a:pPr marL="0" indent="0" algn="l" eaLnBrk="1" hangingPunct="1">
              <a:lnSpc>
                <a:spcPct val="80000"/>
              </a:lnSpc>
              <a:buNone/>
            </a:pPr>
            <a:r>
              <a:rPr lang="en-US" altLang="en-US" sz="2000" dirty="0" err="1" smtClean="0">
                <a:solidFill>
                  <a:srgbClr val="FFC000"/>
                </a:solidFill>
              </a:rPr>
              <a:t>ImageJ</a:t>
            </a:r>
            <a:r>
              <a:rPr lang="en-US" altLang="en-US" sz="2000" dirty="0" smtClean="0">
                <a:solidFill>
                  <a:srgbClr val="FFC000"/>
                </a:solidFill>
              </a:rPr>
              <a:t> core program (latest version)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  <a:hlinkClick r:id="rId3"/>
              </a:rPr>
              <a:t>http://rsbweb.nih.gov/ij/download.html</a:t>
            </a:r>
            <a:endParaRPr lang="en-US" altLang="en-US" sz="1400" dirty="0" smtClean="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endParaRPr lang="en-US" altLang="en-US" sz="1400" dirty="0" smtClean="0">
              <a:solidFill>
                <a:schemeClr val="bg1"/>
              </a:solidFill>
            </a:endParaRPr>
          </a:p>
          <a:p>
            <a:pPr marL="0" indent="0" algn="l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FFC000"/>
                </a:solidFill>
              </a:rPr>
              <a:t>Fiji program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  <a:hlinkClick r:id="rId4"/>
              </a:rPr>
              <a:t>http://fiji.sc/wiki/index.php/Fiji</a:t>
            </a:r>
            <a:endParaRPr lang="en-US" altLang="en-US" sz="1400" dirty="0" smtClean="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endParaRPr lang="en-US" altLang="en-US" sz="1400" dirty="0" smtClean="0">
              <a:solidFill>
                <a:schemeClr val="bg1"/>
              </a:solidFill>
            </a:endParaRPr>
          </a:p>
          <a:p>
            <a:pPr marL="0" indent="0" algn="l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FFC000"/>
                </a:solidFill>
              </a:rPr>
              <a:t>User guides</a:t>
            </a:r>
            <a:r>
              <a:rPr lang="en-US" altLang="en-US" sz="1400" dirty="0" smtClean="0">
                <a:solidFill>
                  <a:schemeClr val="bg1"/>
                </a:solidFill>
              </a:rPr>
              <a:t>	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400" dirty="0" smtClean="0">
                <a:solidFill>
                  <a:schemeClr val="bg1"/>
                </a:solidFill>
              </a:rPr>
              <a:t>online manual </a:t>
            </a:r>
            <a:r>
              <a:rPr lang="en-GB" altLang="en-US" sz="1400" dirty="0" smtClean="0">
                <a:solidFill>
                  <a:schemeClr val="bg1"/>
                </a:solidFill>
                <a:hlinkClick r:id="rId5"/>
              </a:rPr>
              <a:t>http://rsb.info.nih.gov/ij/docs/guide/index.html</a:t>
            </a:r>
            <a:r>
              <a:rPr lang="en-GB" altLang="en-US" sz="1400" dirty="0" smtClean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400" dirty="0" smtClean="0">
                <a:solidFill>
                  <a:schemeClr val="bg1"/>
                </a:solidFill>
              </a:rPr>
              <a:t>pdf manual </a:t>
            </a:r>
            <a:r>
              <a:rPr lang="en-GB" altLang="en-US" sz="1400" dirty="0" smtClean="0">
                <a:solidFill>
                  <a:schemeClr val="bg1"/>
                </a:solidFill>
                <a:hlinkClick r:id="rId6"/>
              </a:rPr>
              <a:t>http://rsbweb.nih.gov/ij/docs/user-guide.pdf</a:t>
            </a:r>
            <a:endParaRPr lang="en-GB" altLang="en-US" sz="14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 smtClean="0">
              <a:solidFill>
                <a:schemeClr val="bg1"/>
              </a:solidFill>
            </a:endParaRPr>
          </a:p>
          <a:p>
            <a:pPr marL="0" indent="0" algn="l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FFC000"/>
                </a:solidFill>
              </a:rPr>
              <a:t>Tutorials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err="1" smtClean="0">
                <a:solidFill>
                  <a:schemeClr val="bg1"/>
                </a:solidFill>
              </a:rPr>
              <a:t>ImageJ</a:t>
            </a:r>
            <a:r>
              <a:rPr lang="en-US" altLang="en-US" sz="1400" dirty="0" smtClean="0">
                <a:solidFill>
                  <a:schemeClr val="bg1"/>
                </a:solidFill>
              </a:rPr>
              <a:t> Wiki </a:t>
            </a:r>
            <a:r>
              <a:rPr lang="en-US" altLang="en-US" sz="1400" dirty="0" smtClean="0">
                <a:solidFill>
                  <a:schemeClr val="bg1"/>
                </a:solidFill>
                <a:hlinkClick r:id="rId7"/>
              </a:rPr>
              <a:t>http://imagejdocu.tudor.lu/</a:t>
            </a:r>
            <a:r>
              <a:rPr lang="en-US" altLang="en-US" sz="1400" dirty="0" smtClean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</a:rPr>
              <a:t>EMBL course notes and PDF text book </a:t>
            </a:r>
          </a:p>
          <a:p>
            <a:pPr eaLnBrk="1" hangingPunct="1">
              <a:lnSpc>
                <a:spcPct val="80000"/>
              </a:lnSpc>
            </a:pPr>
            <a:r>
              <a:rPr lang="en-GB" sz="1400" u="sng" dirty="0" smtClean="0">
                <a:hlinkClick r:id="rId8"/>
              </a:rPr>
              <a:t>http</a:t>
            </a:r>
            <a:r>
              <a:rPr lang="en-GB" sz="1400" u="sng" dirty="0">
                <a:hlinkClick r:id="rId8"/>
              </a:rPr>
              <a:t>://cmci.embl.de/documents/ijcourses</a:t>
            </a:r>
            <a:endParaRPr lang="en-US" altLang="en-US" sz="14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</a:rPr>
              <a:t>New EMBL / </a:t>
            </a:r>
            <a:r>
              <a:rPr lang="en-US" altLang="en-US" sz="1400" dirty="0">
                <a:solidFill>
                  <a:schemeClr val="bg1"/>
                </a:solidFill>
              </a:rPr>
              <a:t>Olympus textbook </a:t>
            </a:r>
            <a:r>
              <a:rPr lang="en-US" altLang="en-US" sz="1400" dirty="0">
                <a:solidFill>
                  <a:schemeClr val="bg1"/>
                </a:solidFill>
                <a:hlinkClick r:id="rId9"/>
              </a:rPr>
              <a:t>http://cmci.embl.de</a:t>
            </a:r>
            <a:r>
              <a:rPr lang="en-US" altLang="en-US" sz="1400" dirty="0" smtClean="0">
                <a:solidFill>
                  <a:schemeClr val="bg1"/>
                </a:solidFill>
                <a:hlinkClick r:id="rId9"/>
              </a:rPr>
              <a:t>/</a:t>
            </a:r>
            <a:r>
              <a:rPr lang="en-US" altLang="en-US" sz="1400" dirty="0" smtClean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endParaRPr lang="en-US" altLang="en-US" sz="1400" dirty="0" smtClean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FFC000"/>
                </a:solidFill>
              </a:rPr>
              <a:t>Macros</a:t>
            </a:r>
            <a:r>
              <a:rPr lang="en-US" altLang="en-US" sz="2000" b="1" dirty="0" smtClean="0">
                <a:solidFill>
                  <a:schemeClr val="bg1"/>
                </a:solidFill>
              </a:rPr>
              <a:t>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>
                <a:solidFill>
                  <a:schemeClr val="bg1"/>
                </a:solidFill>
              </a:rPr>
              <a:t>List of all macros </a:t>
            </a:r>
            <a:r>
              <a:rPr lang="en-US" altLang="en-US" sz="1400" dirty="0" smtClean="0">
                <a:solidFill>
                  <a:schemeClr val="bg1"/>
                </a:solidFill>
                <a:hlinkClick r:id="rId10"/>
              </a:rPr>
              <a:t>http://rsbweb.nih.gov/ij/macros/</a:t>
            </a:r>
            <a:endParaRPr lang="en-US" altLang="en-US" sz="14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</a:rPr>
              <a:t>Macro commands </a:t>
            </a:r>
            <a:r>
              <a:rPr lang="en-GB" sz="1400" u="sng" dirty="0" smtClean="0">
                <a:solidFill>
                  <a:schemeClr val="bg1"/>
                </a:solidFill>
                <a:hlinkClick r:id="rId11"/>
              </a:rPr>
              <a:t>http</a:t>
            </a:r>
            <a:r>
              <a:rPr lang="en-GB" sz="1400" u="sng" dirty="0">
                <a:solidFill>
                  <a:schemeClr val="bg1"/>
                </a:solidFill>
                <a:hlinkClick r:id="rId11"/>
              </a:rPr>
              <a:t>://</a:t>
            </a:r>
            <a:r>
              <a:rPr lang="en-GB" sz="1400" u="sng" dirty="0" smtClean="0">
                <a:solidFill>
                  <a:schemeClr val="bg1"/>
                </a:solidFill>
                <a:hlinkClick r:id="rId11"/>
              </a:rPr>
              <a:t>rsb.info.nih.gov/ij/developer/macro/functions.html</a:t>
            </a:r>
            <a:r>
              <a:rPr lang="en-US" altLang="en-US" sz="1400" dirty="0" smtClean="0">
                <a:solidFill>
                  <a:schemeClr val="bg1"/>
                </a:solidFill>
              </a:rPr>
              <a:t>	</a:t>
            </a:r>
            <a:endParaRPr lang="en-US" altLang="en-US" sz="2000" dirty="0" smtClean="0">
              <a:solidFill>
                <a:srgbClr val="FFC000"/>
              </a:solidFill>
            </a:endParaRPr>
          </a:p>
          <a:p>
            <a:pPr marL="0" indent="0" algn="l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FFC000"/>
                </a:solidFill>
              </a:rPr>
              <a:t>Plugins</a:t>
            </a:r>
            <a:r>
              <a:rPr lang="en-US" altLang="en-US" sz="2000" dirty="0" smtClean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/>
                </a:solidFill>
                <a:hlinkClick r:id="rId12"/>
              </a:rPr>
              <a:t>http://rsbweb.nih.gov/ij/plugins/index.html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en-US" sz="1400" dirty="0" smtClean="0">
                <a:solidFill>
                  <a:schemeClr val="bg1"/>
                </a:solidFill>
                <a:hlinkClick r:id="rId13"/>
              </a:rPr>
              <a:t>fiji.sc/wiki/index.php/Category:Plugins</a:t>
            </a:r>
            <a:r>
              <a:rPr lang="en-US" altLang="en-US" sz="1400" dirty="0" smtClean="0">
                <a:solidFill>
                  <a:schemeClr val="bg1"/>
                </a:solidFill>
              </a:rPr>
              <a:t>	</a:t>
            </a:r>
          </a:p>
          <a:p>
            <a:pPr algn="l" eaLnBrk="1" hangingPunct="1">
              <a:lnSpc>
                <a:spcPct val="80000"/>
              </a:lnSpc>
            </a:pPr>
            <a:endParaRPr lang="en-US" altLang="en-US" sz="1400" dirty="0" smtClean="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endParaRPr lang="en-US" altLang="en-US" sz="2000" dirty="0" smtClean="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endParaRPr lang="en-US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941063" y="65088"/>
            <a:ext cx="12618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Links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19447" y="2520462"/>
            <a:ext cx="1039436" cy="226646"/>
            <a:chOff x="6119447" y="2520462"/>
            <a:chExt cx="1039436" cy="226646"/>
          </a:xfrm>
        </p:grpSpPr>
        <p:sp>
          <p:nvSpPr>
            <p:cNvPr id="5" name="5-Point Star 4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5-Point Star 10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" name="5-Point Star 11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5-Point Star 12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5-Point Star 13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44306" y="2786185"/>
            <a:ext cx="1039436" cy="226646"/>
            <a:chOff x="6119447" y="2520462"/>
            <a:chExt cx="1039436" cy="226646"/>
          </a:xfrm>
        </p:grpSpPr>
        <p:sp>
          <p:nvSpPr>
            <p:cNvPr id="17" name="5-Point Star 16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8" name="5-Point Star 17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9" name="5-Point Star 18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0" name="5-Point Star 19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5-Point Star 20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74309" y="3595078"/>
            <a:ext cx="1039436" cy="226646"/>
            <a:chOff x="4474309" y="3595078"/>
            <a:chExt cx="1039436" cy="226646"/>
          </a:xfrm>
        </p:grpSpPr>
        <p:sp>
          <p:nvSpPr>
            <p:cNvPr id="23" name="5-Point Star 22"/>
            <p:cNvSpPr/>
            <p:nvPr/>
          </p:nvSpPr>
          <p:spPr bwMode="auto">
            <a:xfrm>
              <a:off x="4474309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" name="5-Point Star 23"/>
            <p:cNvSpPr/>
            <p:nvPr/>
          </p:nvSpPr>
          <p:spPr bwMode="auto">
            <a:xfrm>
              <a:off x="4677506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" name="5-Point Star 24"/>
            <p:cNvSpPr/>
            <p:nvPr/>
          </p:nvSpPr>
          <p:spPr bwMode="auto">
            <a:xfrm>
              <a:off x="4888519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" name="5-Point Star 25"/>
            <p:cNvSpPr/>
            <p:nvPr/>
          </p:nvSpPr>
          <p:spPr bwMode="auto">
            <a:xfrm>
              <a:off x="5083902" y="3595078"/>
              <a:ext cx="234461" cy="226646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7" name="5-Point Star 26"/>
            <p:cNvSpPr/>
            <p:nvPr/>
          </p:nvSpPr>
          <p:spPr bwMode="auto">
            <a:xfrm>
              <a:off x="5279284" y="3595078"/>
              <a:ext cx="234461" cy="226646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13745" y="3595078"/>
            <a:ext cx="254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Some nice macros (scratch assay)</a:t>
            </a:r>
            <a:endParaRPr lang="en-GB" sz="1200" dirty="0">
              <a:solidFill>
                <a:srgbClr val="FFFF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64184" y="3946770"/>
            <a:ext cx="1039436" cy="226646"/>
            <a:chOff x="6119447" y="2520462"/>
            <a:chExt cx="1039436" cy="226646"/>
          </a:xfrm>
        </p:grpSpPr>
        <p:sp>
          <p:nvSpPr>
            <p:cNvPr id="30" name="5-Point Star 29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" name="5-Point Star 30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2" name="5-Point Star 31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3" name="5-Point Star 32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4" name="5-Point Star 33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653882" y="3927232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Excellent downloaded PDF textbook / tutorials</a:t>
            </a:r>
            <a:endParaRPr lang="en-GB" sz="1200" dirty="0">
              <a:solidFill>
                <a:srgbClr val="FFFF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439728" y="4972314"/>
            <a:ext cx="1039436" cy="226646"/>
            <a:chOff x="6119447" y="2520462"/>
            <a:chExt cx="1039436" cy="226646"/>
          </a:xfrm>
        </p:grpSpPr>
        <p:sp>
          <p:nvSpPr>
            <p:cNvPr id="37" name="5-Point Star 36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8" name="5-Point Star 37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9" name="5-Point Star 38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0" name="5-Point Star 39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1" name="5-Point Star 40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46190" y="5226316"/>
            <a:ext cx="1039436" cy="226646"/>
            <a:chOff x="6119447" y="2520462"/>
            <a:chExt cx="1039436" cy="226646"/>
          </a:xfrm>
        </p:grpSpPr>
        <p:sp>
          <p:nvSpPr>
            <p:cNvPr id="43" name="5-Point Star 42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4" name="5-Point Star 43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5" name="5-Point Star 44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6" name="5-Point Star 45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7" name="5-Point Star 46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58418" y="4743913"/>
            <a:ext cx="2302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Lots of macros – like Fit Ellipse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934703" y="5016473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FF00"/>
                </a:solidFill>
              </a:rPr>
              <a:t>Dictionary of</a:t>
            </a:r>
          </a:p>
          <a:p>
            <a:pPr algn="ctr"/>
            <a:r>
              <a:rPr lang="en-GB" sz="1200" dirty="0" smtClean="0">
                <a:solidFill>
                  <a:srgbClr val="FFFF00"/>
                </a:solidFill>
              </a:rPr>
              <a:t>Macro</a:t>
            </a:r>
          </a:p>
          <a:p>
            <a:pPr algn="ctr"/>
            <a:r>
              <a:rPr lang="en-GB" sz="1200" dirty="0" smtClean="0">
                <a:solidFill>
                  <a:srgbClr val="FFFF00"/>
                </a:solidFill>
              </a:rPr>
              <a:t>commands</a:t>
            </a:r>
            <a:endParaRPr lang="en-GB" sz="1200" dirty="0">
              <a:solidFill>
                <a:srgbClr val="FFFF00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40052" y="5830887"/>
            <a:ext cx="1039436" cy="226646"/>
            <a:chOff x="4474309" y="3595078"/>
            <a:chExt cx="1039436" cy="226646"/>
          </a:xfrm>
        </p:grpSpPr>
        <p:sp>
          <p:nvSpPr>
            <p:cNvPr id="53" name="5-Point Star 52"/>
            <p:cNvSpPr/>
            <p:nvPr/>
          </p:nvSpPr>
          <p:spPr bwMode="auto">
            <a:xfrm>
              <a:off x="4474309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" name="5-Point Star 53"/>
            <p:cNvSpPr/>
            <p:nvPr/>
          </p:nvSpPr>
          <p:spPr bwMode="auto">
            <a:xfrm>
              <a:off x="4677506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5" name="5-Point Star 54"/>
            <p:cNvSpPr/>
            <p:nvPr/>
          </p:nvSpPr>
          <p:spPr bwMode="auto">
            <a:xfrm>
              <a:off x="4888519" y="3595078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6" name="5-Point Star 55"/>
            <p:cNvSpPr/>
            <p:nvPr/>
          </p:nvSpPr>
          <p:spPr bwMode="auto">
            <a:xfrm>
              <a:off x="5083902" y="3595078"/>
              <a:ext cx="234461" cy="226646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7" name="5-Point Star 56"/>
            <p:cNvSpPr/>
            <p:nvPr/>
          </p:nvSpPr>
          <p:spPr bwMode="auto">
            <a:xfrm>
              <a:off x="5279284" y="3595078"/>
              <a:ext cx="234461" cy="226646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28699" y="5805264"/>
            <a:ext cx="3119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Most are </a:t>
            </a:r>
            <a:r>
              <a:rPr lang="en-GB" sz="1200" dirty="0" err="1" smtClean="0">
                <a:solidFill>
                  <a:srgbClr val="FFFF00"/>
                </a:solidFill>
              </a:rPr>
              <a:t>inlcuded</a:t>
            </a:r>
            <a:r>
              <a:rPr lang="en-GB" sz="1200" dirty="0" smtClean="0">
                <a:solidFill>
                  <a:srgbClr val="FFFF00"/>
                </a:solidFill>
              </a:rPr>
              <a:t> in Fiji, but extra info here</a:t>
            </a:r>
            <a:endParaRPr lang="en-GB" sz="1200" dirty="0">
              <a:solidFill>
                <a:srgbClr val="FFFF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4174" y="6096610"/>
            <a:ext cx="1039436" cy="226646"/>
            <a:chOff x="4736127" y="5865447"/>
            <a:chExt cx="1039436" cy="226646"/>
          </a:xfrm>
        </p:grpSpPr>
        <p:sp>
          <p:nvSpPr>
            <p:cNvPr id="60" name="5-Point Star 59"/>
            <p:cNvSpPr/>
            <p:nvPr/>
          </p:nvSpPr>
          <p:spPr bwMode="auto">
            <a:xfrm>
              <a:off x="4736127" y="5865447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1" name="5-Point Star 60"/>
            <p:cNvSpPr/>
            <p:nvPr/>
          </p:nvSpPr>
          <p:spPr bwMode="auto">
            <a:xfrm>
              <a:off x="4939324" y="5865447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" name="5-Point Star 61"/>
            <p:cNvSpPr/>
            <p:nvPr/>
          </p:nvSpPr>
          <p:spPr bwMode="auto">
            <a:xfrm>
              <a:off x="5150337" y="5865447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" name="5-Point Star 62"/>
            <p:cNvSpPr/>
            <p:nvPr/>
          </p:nvSpPr>
          <p:spPr bwMode="auto">
            <a:xfrm>
              <a:off x="5345720" y="5865447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4" name="5-Point Star 63"/>
            <p:cNvSpPr/>
            <p:nvPr/>
          </p:nvSpPr>
          <p:spPr bwMode="auto">
            <a:xfrm>
              <a:off x="5541102" y="5865447"/>
              <a:ext cx="234461" cy="226646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43610" y="6097895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Good info for all Fiji plugins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1632" y="2341397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Worth a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look now…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599729" y="4220413"/>
            <a:ext cx="1039436" cy="226646"/>
            <a:chOff x="6119447" y="2520462"/>
            <a:chExt cx="1039436" cy="226646"/>
          </a:xfrm>
        </p:grpSpPr>
        <p:sp>
          <p:nvSpPr>
            <p:cNvPr id="66" name="5-Point Star 65"/>
            <p:cNvSpPr/>
            <p:nvPr/>
          </p:nvSpPr>
          <p:spPr bwMode="auto">
            <a:xfrm>
              <a:off x="611944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7" name="5-Point Star 66"/>
            <p:cNvSpPr/>
            <p:nvPr/>
          </p:nvSpPr>
          <p:spPr bwMode="auto">
            <a:xfrm>
              <a:off x="6322644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8" name="5-Point Star 67"/>
            <p:cNvSpPr/>
            <p:nvPr/>
          </p:nvSpPr>
          <p:spPr bwMode="auto">
            <a:xfrm>
              <a:off x="6533657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9" name="5-Point Star 68"/>
            <p:cNvSpPr/>
            <p:nvPr/>
          </p:nvSpPr>
          <p:spPr bwMode="auto">
            <a:xfrm>
              <a:off x="6729040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0" name="5-Point Star 69"/>
            <p:cNvSpPr/>
            <p:nvPr/>
          </p:nvSpPr>
          <p:spPr bwMode="auto">
            <a:xfrm>
              <a:off x="6924422" y="2520462"/>
              <a:ext cx="234461" cy="226646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651079" y="4190725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FF00"/>
                </a:solidFill>
              </a:rPr>
              <a:t>On my reading list</a:t>
            </a:r>
            <a:endParaRPr lang="en-GB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Microscope bitmap image</a:t>
            </a:r>
          </a:p>
        </p:txBody>
      </p:sp>
      <p:pic>
        <p:nvPicPr>
          <p:cNvPr id="5123" name="Picture 4" descr="Image7_8b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008063"/>
            <a:ext cx="566102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161925" y="4114800"/>
            <a:ext cx="5824538" cy="2441575"/>
            <a:chOff x="102" y="2592"/>
            <a:chExt cx="3669" cy="1538"/>
          </a:xfrm>
        </p:grpSpPr>
        <p:pic>
          <p:nvPicPr>
            <p:cNvPr id="6171" name="Picture 3" descr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626"/>
              <a:ext cx="3143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2" name="Line 4"/>
            <p:cNvSpPr>
              <a:spLocks noChangeShapeType="1"/>
            </p:cNvSpPr>
            <p:nvPr/>
          </p:nvSpPr>
          <p:spPr bwMode="auto">
            <a:xfrm>
              <a:off x="415" y="3783"/>
              <a:ext cx="33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3" name="Line 5"/>
            <p:cNvSpPr>
              <a:spLocks noChangeShapeType="1"/>
            </p:cNvSpPr>
            <p:nvPr/>
          </p:nvSpPr>
          <p:spPr bwMode="auto">
            <a:xfrm flipV="1">
              <a:off x="415" y="2592"/>
              <a:ext cx="0" cy="11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4" name="Text Box 6"/>
            <p:cNvSpPr txBox="1">
              <a:spLocks noChangeArrowheads="1"/>
            </p:cNvSpPr>
            <p:nvPr/>
          </p:nvSpPr>
          <p:spPr bwMode="auto">
            <a:xfrm>
              <a:off x="1893" y="384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175" name="Text Box 7"/>
            <p:cNvSpPr txBox="1">
              <a:spLocks noChangeArrowheads="1"/>
            </p:cNvSpPr>
            <p:nvPr/>
          </p:nvSpPr>
          <p:spPr bwMode="auto">
            <a:xfrm>
              <a:off x="102" y="295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cs typeface="Arial" panose="020B0604020202020204" pitchFamily="34" charset="0"/>
                </a:rPr>
                <a:t>Y</a:t>
              </a:r>
            </a:p>
          </p:txBody>
        </p:sp>
      </p:grpSp>
      <p:pic>
        <p:nvPicPr>
          <p:cNvPr id="6147" name="Picture 8" descr="Image7_8bi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855663"/>
            <a:ext cx="2024063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9"/>
          <p:cNvSpPr txBox="1">
            <a:spLocks noChangeArrowheads="1"/>
          </p:cNvSpPr>
          <p:nvPr/>
        </p:nvSpPr>
        <p:spPr bwMode="auto">
          <a:xfrm>
            <a:off x="942975" y="150813"/>
            <a:ext cx="946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RGB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cs typeface="Arial" panose="020B0604020202020204" pitchFamily="34" charset="0"/>
              </a:rPr>
              <a:t>24-bits</a:t>
            </a:r>
          </a:p>
        </p:txBody>
      </p:sp>
      <p:grpSp>
        <p:nvGrpSpPr>
          <p:cNvPr id="10250" name="Group 10"/>
          <p:cNvGrpSpPr>
            <a:grpSpLocks/>
          </p:cNvGrpSpPr>
          <p:nvPr/>
        </p:nvGrpSpPr>
        <p:grpSpPr bwMode="auto">
          <a:xfrm>
            <a:off x="2517775" y="150813"/>
            <a:ext cx="6462713" cy="2730500"/>
            <a:chOff x="1586" y="95"/>
            <a:chExt cx="4071" cy="1720"/>
          </a:xfrm>
        </p:grpSpPr>
        <p:pic>
          <p:nvPicPr>
            <p:cNvPr id="6165" name="Picture 11" descr="blu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" y="539"/>
              <a:ext cx="1275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Picture 12" descr="gree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" y="540"/>
              <a:ext cx="1275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7" name="Picture 13" descr="r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" y="540"/>
              <a:ext cx="1275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8" name="Text Box 14"/>
            <p:cNvSpPr txBox="1">
              <a:spLocks noChangeArrowheads="1"/>
            </p:cNvSpPr>
            <p:nvPr/>
          </p:nvSpPr>
          <p:spPr bwMode="auto">
            <a:xfrm>
              <a:off x="2018" y="95"/>
              <a:ext cx="5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Red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8-bits</a:t>
              </a:r>
            </a:p>
          </p:txBody>
        </p:sp>
        <p:sp>
          <p:nvSpPr>
            <p:cNvPr id="6169" name="Text Box 15"/>
            <p:cNvSpPr txBox="1">
              <a:spLocks noChangeArrowheads="1"/>
            </p:cNvSpPr>
            <p:nvPr/>
          </p:nvSpPr>
          <p:spPr bwMode="auto">
            <a:xfrm>
              <a:off x="3341" y="95"/>
              <a:ext cx="56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Green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8-bits</a:t>
              </a:r>
            </a:p>
          </p:txBody>
        </p:sp>
        <p:sp>
          <p:nvSpPr>
            <p:cNvPr id="6170" name="Text Box 16"/>
            <p:cNvSpPr txBox="1">
              <a:spLocks noChangeArrowheads="1"/>
            </p:cNvSpPr>
            <p:nvPr/>
          </p:nvSpPr>
          <p:spPr bwMode="auto">
            <a:xfrm>
              <a:off x="4801" y="95"/>
              <a:ext cx="5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Blue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cs typeface="Arial" panose="020B0604020202020204" pitchFamily="34" charset="0"/>
                </a:rPr>
                <a:t>8-bits</a:t>
              </a:r>
            </a:p>
          </p:txBody>
        </p:sp>
      </p:grpSp>
      <p:grpSp>
        <p:nvGrpSpPr>
          <p:cNvPr id="10257" name="Group 17"/>
          <p:cNvGrpSpPr>
            <a:grpSpLocks/>
          </p:cNvGrpSpPr>
          <p:nvPr/>
        </p:nvGrpSpPr>
        <p:grpSpPr bwMode="auto">
          <a:xfrm>
            <a:off x="3027363" y="1655763"/>
            <a:ext cx="5519737" cy="4587875"/>
            <a:chOff x="1907" y="1050"/>
            <a:chExt cx="3477" cy="2890"/>
          </a:xfrm>
        </p:grpSpPr>
        <p:pic>
          <p:nvPicPr>
            <p:cNvPr id="6162" name="Picture 18" descr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" y="2452"/>
              <a:ext cx="1431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1907" y="1050"/>
              <a:ext cx="58" cy="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GB" altLang="en-US" sz="24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>
              <a:off x="2010" y="1126"/>
              <a:ext cx="1875" cy="124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61" name="Group 21"/>
          <p:cNvGrpSpPr>
            <a:grpSpLocks/>
          </p:cNvGrpSpPr>
          <p:nvPr/>
        </p:nvGrpSpPr>
        <p:grpSpPr bwMode="auto">
          <a:xfrm>
            <a:off x="3548063" y="4481513"/>
            <a:ext cx="4595812" cy="646112"/>
            <a:chOff x="2235" y="2823"/>
            <a:chExt cx="2895" cy="407"/>
          </a:xfrm>
        </p:grpSpPr>
        <p:sp>
          <p:nvSpPr>
            <p:cNvPr id="6152" name="Text Box 22"/>
            <p:cNvSpPr txBox="1">
              <a:spLocks noChangeArrowheads="1"/>
            </p:cNvSpPr>
            <p:nvPr/>
          </p:nvSpPr>
          <p:spPr bwMode="auto">
            <a:xfrm>
              <a:off x="4759" y="2975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238</a:t>
              </a:r>
            </a:p>
          </p:txBody>
        </p:sp>
        <p:sp>
          <p:nvSpPr>
            <p:cNvPr id="6153" name="Text Box 23"/>
            <p:cNvSpPr txBox="1">
              <a:spLocks noChangeArrowheads="1"/>
            </p:cNvSpPr>
            <p:nvPr/>
          </p:nvSpPr>
          <p:spPr bwMode="auto">
            <a:xfrm>
              <a:off x="4761" y="3114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176</a:t>
              </a:r>
            </a:p>
          </p:txBody>
        </p:sp>
        <p:sp>
          <p:nvSpPr>
            <p:cNvPr id="6154" name="Text Box 24"/>
            <p:cNvSpPr txBox="1">
              <a:spLocks noChangeArrowheads="1"/>
            </p:cNvSpPr>
            <p:nvPr/>
          </p:nvSpPr>
          <p:spPr bwMode="auto">
            <a:xfrm>
              <a:off x="4758" y="2826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6155" name="Text Box 25"/>
            <p:cNvSpPr txBox="1">
              <a:spLocks noChangeArrowheads="1"/>
            </p:cNvSpPr>
            <p:nvPr/>
          </p:nvSpPr>
          <p:spPr bwMode="auto">
            <a:xfrm>
              <a:off x="4614" y="2823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94</a:t>
              </a:r>
            </a:p>
          </p:txBody>
        </p:sp>
        <p:sp>
          <p:nvSpPr>
            <p:cNvPr id="6156" name="Text Box 26"/>
            <p:cNvSpPr txBox="1">
              <a:spLocks noChangeArrowheads="1"/>
            </p:cNvSpPr>
            <p:nvPr/>
          </p:nvSpPr>
          <p:spPr bwMode="auto">
            <a:xfrm>
              <a:off x="4614" y="2965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187</a:t>
              </a:r>
            </a:p>
          </p:txBody>
        </p:sp>
        <p:sp>
          <p:nvSpPr>
            <p:cNvPr id="6157" name="Text Box 27"/>
            <p:cNvSpPr txBox="1">
              <a:spLocks noChangeArrowheads="1"/>
            </p:cNvSpPr>
            <p:nvPr/>
          </p:nvSpPr>
          <p:spPr bwMode="auto">
            <a:xfrm>
              <a:off x="4619" y="3109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220</a:t>
              </a:r>
            </a:p>
          </p:txBody>
        </p:sp>
        <p:sp>
          <p:nvSpPr>
            <p:cNvPr id="6158" name="Text Box 28"/>
            <p:cNvSpPr txBox="1">
              <a:spLocks noChangeArrowheads="1"/>
            </p:cNvSpPr>
            <p:nvPr/>
          </p:nvSpPr>
          <p:spPr bwMode="auto">
            <a:xfrm>
              <a:off x="4896" y="3107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78</a:t>
              </a:r>
            </a:p>
          </p:txBody>
        </p:sp>
        <p:sp>
          <p:nvSpPr>
            <p:cNvPr id="6159" name="Text Box 29"/>
            <p:cNvSpPr txBox="1">
              <a:spLocks noChangeArrowheads="1"/>
            </p:cNvSpPr>
            <p:nvPr/>
          </p:nvSpPr>
          <p:spPr bwMode="auto">
            <a:xfrm>
              <a:off x="4899" y="2965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121</a:t>
              </a:r>
            </a:p>
          </p:txBody>
        </p:sp>
        <p:sp>
          <p:nvSpPr>
            <p:cNvPr id="6160" name="Text Box 30"/>
            <p:cNvSpPr txBox="1">
              <a:spLocks noChangeArrowheads="1"/>
            </p:cNvSpPr>
            <p:nvPr/>
          </p:nvSpPr>
          <p:spPr bwMode="auto">
            <a:xfrm>
              <a:off x="4899" y="2824"/>
              <a:ext cx="2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600">
                  <a:cs typeface="Arial" panose="020B0604020202020204" pitchFamily="34" charset="0"/>
                </a:rPr>
                <a:t>147</a:t>
              </a:r>
            </a:p>
          </p:txBody>
        </p:sp>
        <p:sp>
          <p:nvSpPr>
            <p:cNvPr id="6161" name="Rectangle 31"/>
            <p:cNvSpPr>
              <a:spLocks noChangeArrowheads="1"/>
            </p:cNvSpPr>
            <p:nvPr/>
          </p:nvSpPr>
          <p:spPr bwMode="auto">
            <a:xfrm>
              <a:off x="2235" y="2827"/>
              <a:ext cx="837" cy="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Microscope bitmap image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1323975"/>
            <a:ext cx="8370888" cy="4852988"/>
          </a:xfrm>
        </p:spPr>
        <p:txBody>
          <a:bodyPr/>
          <a:lstStyle/>
          <a:p>
            <a:pPr marL="533400" indent="-533400" algn="l" eaLnBrk="1" hangingPunct="1">
              <a:buFontTx/>
              <a:buAutoNum type="arabicPeriod"/>
            </a:pPr>
            <a:r>
              <a:rPr lang="en-US" altLang="en-US" sz="1600" smtClean="0">
                <a:solidFill>
                  <a:srgbClr val="FFC000"/>
                </a:solidFill>
              </a:rPr>
              <a:t>A matrix of numbers</a:t>
            </a:r>
          </a:p>
          <a:p>
            <a:pPr marL="533400" indent="-533400" algn="l" eaLnBrk="1" hangingPunct="1">
              <a:buFontTx/>
              <a:buAutoNum type="arabicPeriod"/>
            </a:pPr>
            <a:endParaRPr lang="en-US" altLang="en-US" sz="1600" smtClean="0">
              <a:solidFill>
                <a:srgbClr val="FFC000"/>
              </a:solidFill>
            </a:endParaRPr>
          </a:p>
          <a:p>
            <a:pPr marL="533400" indent="-533400" algn="l" eaLnBrk="1" hangingPunct="1">
              <a:buFontTx/>
              <a:buAutoNum type="arabicPeriod"/>
            </a:pPr>
            <a:r>
              <a:rPr lang="en-US" altLang="en-US" sz="1600" smtClean="0">
                <a:solidFill>
                  <a:srgbClr val="FFC000"/>
                </a:solidFill>
              </a:rPr>
              <a:t>Each number represents light intensity at a particular coordinate in the plane</a:t>
            </a:r>
          </a:p>
          <a:p>
            <a:pPr marL="533400" indent="-533400" algn="l" eaLnBrk="1" hangingPunct="1">
              <a:buFontTx/>
              <a:buAutoNum type="arabicPeriod"/>
            </a:pPr>
            <a:endParaRPr lang="en-US" altLang="en-US" sz="1600" smtClean="0">
              <a:solidFill>
                <a:srgbClr val="FFC000"/>
              </a:solidFill>
            </a:endParaRPr>
          </a:p>
          <a:p>
            <a:pPr marL="533400" indent="-533400" algn="l" eaLnBrk="1" hangingPunct="1">
              <a:buFontTx/>
              <a:buAutoNum type="arabicPeriod"/>
            </a:pPr>
            <a:r>
              <a:rPr lang="en-US" altLang="en-US" sz="1600" smtClean="0">
                <a:solidFill>
                  <a:srgbClr val="FFC000"/>
                </a:solidFill>
              </a:rPr>
              <a:t>Pixel depth : the pixel intensity range</a:t>
            </a:r>
          </a:p>
          <a:p>
            <a:pPr marL="2171700" lvl="4" indent="-342900" algn="l" eaLnBrk="1" hangingPunct="1">
              <a:buFontTx/>
              <a:buAutoNum type="arabicPeriod"/>
            </a:pPr>
            <a:endParaRPr lang="en-US" altLang="en-US" sz="1000" smtClean="0">
              <a:solidFill>
                <a:srgbClr val="FFC000"/>
              </a:solidFill>
            </a:endParaRPr>
          </a:p>
          <a:p>
            <a:pPr marL="533400" indent="-533400" algn="l" eaLnBrk="1" hangingPunct="1">
              <a:buFontTx/>
              <a:buAutoNum type="arabicPeriod"/>
            </a:pPr>
            <a:r>
              <a:rPr lang="en-US" altLang="en-US" sz="1600" smtClean="0">
                <a:solidFill>
                  <a:srgbClr val="FFC000"/>
                </a:solidFill>
              </a:rPr>
              <a:t>Color is provided by the look-up table</a:t>
            </a:r>
          </a:p>
          <a:p>
            <a:pPr marL="533400" indent="-533400" algn="l" eaLnBrk="1" hangingPunct="1">
              <a:buFontTx/>
              <a:buAutoNum type="arabicPeriod"/>
            </a:pPr>
            <a:endParaRPr lang="en-US" altLang="en-US" sz="1600" smtClean="0">
              <a:solidFill>
                <a:srgbClr val="FFC000"/>
              </a:solidFill>
            </a:endParaRPr>
          </a:p>
          <a:p>
            <a:pPr marL="533400" indent="-533400" algn="l" eaLnBrk="1" hangingPunct="1">
              <a:buFontTx/>
              <a:buAutoNum type="arabicPeriod"/>
            </a:pPr>
            <a:r>
              <a:rPr lang="en-US" altLang="en-US" sz="1600" smtClean="0">
                <a:solidFill>
                  <a:srgbClr val="FFC000"/>
                </a:solidFill>
              </a:rPr>
              <a:t>Additional data : what, where, when, how ? = metadata</a:t>
            </a:r>
          </a:p>
          <a:p>
            <a:pPr marL="2171700" lvl="4" indent="-342900" algn="l" eaLnBrk="1" hangingPunct="1">
              <a:buFontTx/>
              <a:buAutoNum type="arabicPeriod"/>
            </a:pPr>
            <a:endParaRPr lang="en-US" altLang="en-US" sz="100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1116013" y="476250"/>
            <a:ext cx="6840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4000">
                <a:solidFill>
                  <a:schemeClr val="bg1"/>
                </a:solidFill>
                <a:cs typeface="Arial" panose="020B0604020202020204" pitchFamily="34" charset="0"/>
              </a:rPr>
              <a:t>Hands on example in ImageJ</a:t>
            </a:r>
          </a:p>
        </p:txBody>
      </p:sp>
      <p:sp>
        <p:nvSpPr>
          <p:cNvPr id="8195" name="TextBox 5"/>
          <p:cNvSpPr txBox="1">
            <a:spLocks noChangeArrowheads="1"/>
          </p:cNvSpPr>
          <p:nvPr/>
        </p:nvSpPr>
        <p:spPr bwMode="auto">
          <a:xfrm>
            <a:off x="972343" y="1916832"/>
            <a:ext cx="712787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File / Open Samples / Blobs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	File / Save as &gt; Text Image…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	Drag the txt file to ImageJ window…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Now make the blobs window binary (black and white)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	Process / Binary &gt; make </a:t>
            </a:r>
            <a:r>
              <a:rPr lang="en-GB" altLang="en-US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binary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	</a:t>
            </a:r>
            <a:r>
              <a:rPr lang="en-GB" altLang="en-US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Save as a text image…</a:t>
            </a: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Open the second text image.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Now import the text images (File / Import &gt; Text Image…)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They are still pictures, but one is now back to front (inverted),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But check the Blobs sample image (inverted LUT</a:t>
            </a:r>
            <a:r>
              <a:rPr lang="en-GB" altLang="en-US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).</a:t>
            </a:r>
            <a:endParaRPr lang="en-GB" altLang="en-US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0111" y="1383159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Exercise 1) Images are numbers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7787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bg1"/>
                </a:solidFill>
              </a:rPr>
              <a:t>Bit depth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52500"/>
            <a:ext cx="8362950" cy="96361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sz="2000" smtClean="0">
                <a:solidFill>
                  <a:srgbClr val="FFC000"/>
                </a:solidFill>
              </a:rPr>
              <a:t>The sample signal intensity (infinite number of  steps) is converted to pixel values (limited number of steps) by the sensor.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19075" y="5300663"/>
            <a:ext cx="872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Computer monitors can’t display more than 256 levels for each colour  (8 bits)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C000"/>
                </a:solidFill>
                <a:cs typeface="Arial" panose="020B0604020202020204" pitchFamily="34" charset="0"/>
              </a:rPr>
              <a:t>We can’t really distinguish between more than 256 grey levels (8 bits)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993900" y="2832100"/>
            <a:ext cx="71501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4" eaLnBrk="1" hangingPunct="1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8-bit : from 0 to 255 (2</a:t>
            </a:r>
            <a:r>
              <a:rPr lang="en-US" altLang="en-US" sz="1400" baseline="30000">
                <a:solidFill>
                  <a:schemeClr val="bg1"/>
                </a:solidFill>
                <a:cs typeface="Arial" panose="020B0604020202020204" pitchFamily="34" charset="0"/>
              </a:rPr>
              <a:t>8</a:t>
            </a: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=256 steps)</a:t>
            </a:r>
          </a:p>
          <a:p>
            <a:pPr lvl="4" eaLnBrk="1" hangingPunct="1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12-bit : from 0 to 4095 (2</a:t>
            </a:r>
            <a:r>
              <a:rPr lang="en-US" altLang="en-US" sz="1400" baseline="30000">
                <a:solidFill>
                  <a:schemeClr val="bg1"/>
                </a:solidFill>
                <a:cs typeface="Arial" panose="020B0604020202020204" pitchFamily="34" charset="0"/>
              </a:rPr>
              <a:t>12</a:t>
            </a: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=4096 steps)</a:t>
            </a:r>
          </a:p>
          <a:p>
            <a:pPr lvl="4" eaLnBrk="1" hangingPunct="1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16-bit : from 0 to 65535 (2</a:t>
            </a:r>
            <a:r>
              <a:rPr lang="en-US" altLang="en-US" sz="1400" baseline="30000">
                <a:solidFill>
                  <a:schemeClr val="bg1"/>
                </a:solidFill>
                <a:cs typeface="Arial" panose="020B0604020202020204" pitchFamily="34" charset="0"/>
              </a:rPr>
              <a:t>16</a:t>
            </a: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=65536 steps)</a:t>
            </a:r>
          </a:p>
          <a:p>
            <a:pPr lvl="4" eaLnBrk="1" hangingPunct="1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32-bit : from 0 to 1 with 16 decimal precision = 16 millions steps</a:t>
            </a:r>
          </a:p>
          <a:p>
            <a:pPr lvl="4" eaLnBrk="1" hangingPunct="1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cs typeface="Arial" panose="020B0604020202020204" pitchFamily="34" charset="0"/>
              </a:rPr>
              <a:t>RGB : three 8-bit grayscale channels for red, green and blue</a:t>
            </a:r>
            <a:endParaRPr lang="en-US" altLang="en-US" sz="2400">
              <a:cs typeface="Arial" panose="020B0604020202020204" pitchFamily="34" charset="0"/>
            </a:endParaRPr>
          </a:p>
        </p:txBody>
      </p:sp>
      <p:pic>
        <p:nvPicPr>
          <p:cNvPr id="8" name="Picture 5" descr="bit_dep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2192338"/>
            <a:ext cx="3700462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16" y="3645024"/>
            <a:ext cx="3801486" cy="2729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84492" y="364594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1 bit - binary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8834" y="355178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2 bit - 4 levels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3177" y="364594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4</a:t>
            </a:r>
            <a:r>
              <a:rPr lang="en-GB" sz="2000" dirty="0" smtClean="0">
                <a:solidFill>
                  <a:schemeClr val="bg1"/>
                </a:solidFill>
              </a:rPr>
              <a:t> bit - 16 levels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751" y="364594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8 bit - 256 levels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6643" y="755288"/>
            <a:ext cx="8890714" cy="2592288"/>
            <a:chOff x="170751" y="755288"/>
            <a:chExt cx="8890714" cy="25922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51" y="755288"/>
              <a:ext cx="2160240" cy="25922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242" y="755288"/>
              <a:ext cx="2160240" cy="25922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733" y="755288"/>
              <a:ext cx="2160240" cy="25922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225" y="755288"/>
              <a:ext cx="2160240" cy="25922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1373</Words>
  <Application>Microsoft Office PowerPoint</Application>
  <PresentationFormat>On-screen Show (4:3)</PresentationFormat>
  <Paragraphs>342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ＭＳ Ｐゴシック</vt:lpstr>
      <vt:lpstr>Arial</vt:lpstr>
      <vt:lpstr>Helvetica</vt:lpstr>
      <vt:lpstr>Default Design</vt:lpstr>
      <vt:lpstr>PowerPoint Presentation</vt:lpstr>
      <vt:lpstr>What is a digital image ?</vt:lpstr>
      <vt:lpstr>PowerPoint Presentation</vt:lpstr>
      <vt:lpstr>Microscope bitmap image</vt:lpstr>
      <vt:lpstr>PowerPoint Presentation</vt:lpstr>
      <vt:lpstr>Microscope bitmap image</vt:lpstr>
      <vt:lpstr>PowerPoint Presentation</vt:lpstr>
      <vt:lpstr>Bit depth</vt:lpstr>
      <vt:lpstr>PowerPoint Presentation</vt:lpstr>
      <vt:lpstr>Guide for the Choice of Bit-Depth</vt:lpstr>
      <vt:lpstr>Bit-depth conversion</vt:lpstr>
      <vt:lpstr>PowerPoint Presentation</vt:lpstr>
      <vt:lpstr>Colour</vt:lpstr>
      <vt:lpstr>PowerPoint Presentation</vt:lpstr>
      <vt:lpstr>PowerPoint Presentation</vt:lpstr>
      <vt:lpstr>PowerPoint Presentation</vt:lpstr>
      <vt:lpstr>Histogram : pixels distribution</vt:lpstr>
      <vt:lpstr>PowerPoint Presentation</vt:lpstr>
      <vt:lpstr>PowerPoint Presentation</vt:lpstr>
      <vt:lpstr>Image / Color</vt:lpstr>
      <vt:lpstr>Composite Images</vt:lpstr>
      <vt:lpstr>Channels tool</vt:lpstr>
      <vt:lpstr>Changing channel’s color</vt:lpstr>
      <vt:lpstr>PowerPoint Presentation</vt:lpstr>
      <vt:lpstr>Many images formats</vt:lpstr>
      <vt:lpstr>Compression</vt:lpstr>
      <vt:lpstr>PowerPoint Presentation</vt:lpstr>
      <vt:lpstr>Which format to use ?</vt:lpstr>
      <vt:lpstr>Metadata</vt:lpstr>
      <vt:lpstr>What’s a digital image?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Patrizia Ferretti</dc:creator>
  <cp:lastModifiedBy>Dale Moulding</cp:lastModifiedBy>
  <cp:revision>87</cp:revision>
  <dcterms:created xsi:type="dcterms:W3CDTF">2009-07-27T17:16:24Z</dcterms:created>
  <dcterms:modified xsi:type="dcterms:W3CDTF">2019-05-07T13:18:26Z</dcterms:modified>
</cp:coreProperties>
</file>